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9" r:id="rId5"/>
    <p:sldMasterId id="2147483739" r:id="rId6"/>
    <p:sldMasterId id="2147483753" r:id="rId7"/>
  </p:sldMasterIdLst>
  <p:notesMasterIdLst>
    <p:notesMasterId r:id="rId42"/>
  </p:notesMasterIdLst>
  <p:sldIdLst>
    <p:sldId id="4105" r:id="rId8"/>
    <p:sldId id="1906" r:id="rId9"/>
    <p:sldId id="4151" r:id="rId10"/>
    <p:sldId id="4152" r:id="rId11"/>
    <p:sldId id="4153" r:id="rId12"/>
    <p:sldId id="4154" r:id="rId13"/>
    <p:sldId id="261" r:id="rId14"/>
    <p:sldId id="4155" r:id="rId15"/>
    <p:sldId id="262" r:id="rId16"/>
    <p:sldId id="4124" r:id="rId17"/>
    <p:sldId id="284" r:id="rId18"/>
    <p:sldId id="4099" r:id="rId19"/>
    <p:sldId id="4107" r:id="rId20"/>
    <p:sldId id="4114" r:id="rId21"/>
    <p:sldId id="4144" r:id="rId22"/>
    <p:sldId id="4145" r:id="rId23"/>
    <p:sldId id="4123" r:id="rId24"/>
    <p:sldId id="4127" r:id="rId25"/>
    <p:sldId id="2027" r:id="rId26"/>
    <p:sldId id="4149" r:id="rId27"/>
    <p:sldId id="256" r:id="rId28"/>
    <p:sldId id="257" r:id="rId29"/>
    <p:sldId id="258" r:id="rId30"/>
    <p:sldId id="260" r:id="rId31"/>
    <p:sldId id="259" r:id="rId32"/>
    <p:sldId id="4150" r:id="rId33"/>
    <p:sldId id="4125" r:id="rId34"/>
    <p:sldId id="4137" r:id="rId35"/>
    <p:sldId id="4138" r:id="rId36"/>
    <p:sldId id="4129" r:id="rId37"/>
    <p:sldId id="4147" r:id="rId38"/>
    <p:sldId id="4148" r:id="rId39"/>
    <p:sldId id="4132" r:id="rId40"/>
    <p:sldId id="4100" r:id="rId41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60C"/>
    <a:srgbClr val="256171"/>
    <a:srgbClr val="2D5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C0972-3E7B-43DB-B91A-5385E3D4EAE4}" v="1" dt="2023-12-01T08:14:05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6452" tIns="48225" rIns="96452" bIns="48225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135"/>
          </a:xfrm>
          <a:prstGeom prst="rect">
            <a:avLst/>
          </a:prstGeom>
        </p:spPr>
        <p:txBody>
          <a:bodyPr vert="horz" lIns="96452" tIns="48225" rIns="96452" bIns="48225" rtlCol="0"/>
          <a:lstStyle>
            <a:lvl1pPr algn="r">
              <a:defRPr sz="1300"/>
            </a:lvl1pPr>
          </a:lstStyle>
          <a:p>
            <a:fld id="{16F2D15E-98AB-4420-84D9-787E1EF94B00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2" tIns="48225" rIns="96452" bIns="48225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6452" tIns="48225" rIns="96452" bIns="48225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6452" tIns="48225" rIns="96452" bIns="48225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</p:spPr>
        <p:txBody>
          <a:bodyPr vert="horz" lIns="96452" tIns="48225" rIns="96452" bIns="48225" rtlCol="0" anchor="b"/>
          <a:lstStyle>
            <a:lvl1pPr algn="r">
              <a:defRPr sz="1300"/>
            </a:lvl1pPr>
          </a:lstStyle>
          <a:p>
            <a:fld id="{10D87BA2-3552-4D05-8100-BBFC602B51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905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79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754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9054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979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4891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7446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3269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7842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045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0726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929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341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0274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7250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854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5002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703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9642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4063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65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Lidt om styringskonceptet</a:t>
            </a:r>
          </a:p>
          <a:p>
            <a:endParaRPr lang="da-DK" dirty="0"/>
          </a:p>
          <a:p>
            <a:r>
              <a:rPr lang="da-DK" dirty="0"/>
              <a:t>I dag er vi i adfærdssporet…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5D998-57E5-48B9-8D5D-41860F536BB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73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Lidt baggrund om Plan A – koble til handleplanerne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5D998-57E5-48B9-8D5D-41860F536BB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07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adfærdsperspektivet ligger bl.a. arbejdet med:</a:t>
            </a:r>
          </a:p>
          <a:p>
            <a:r>
              <a:rPr lang="da-DK" dirty="0"/>
              <a:t>Medarbejder- og Leder</a:t>
            </a:r>
          </a:p>
          <a:p>
            <a:r>
              <a:rPr lang="da-DK" dirty="0"/>
              <a:t>Sygefravær</a:t>
            </a:r>
          </a:p>
          <a:p>
            <a:r>
              <a:rPr lang="da-DK" dirty="0"/>
              <a:t>Medarbejdertrivsel</a:t>
            </a:r>
          </a:p>
          <a:p>
            <a:endParaRPr lang="da-DK" dirty="0"/>
          </a:p>
          <a:p>
            <a:r>
              <a:rPr lang="da-DK" dirty="0"/>
              <a:t>Handleplaner om ”krav i arbejdet” vigtig del af arbejdet med høj trivsel og lavt fravær – mange har lavet, men vi mangler at få de sidste med…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5D998-57E5-48B9-8D5D-41860F536BB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08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5D998-57E5-48B9-8D5D-41860F536BB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8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Medarbejdervinkel (krav i </a:t>
            </a:r>
            <a:r>
              <a:rPr lang="da-DK" dirty="0" err="1"/>
              <a:t>arb</a:t>
            </a:r>
            <a:r>
              <a:rPr lang="da-DK" dirty="0"/>
              <a:t> vildt vigtigt ligesom os der har peget på det) </a:t>
            </a:r>
          </a:p>
          <a:p>
            <a:r>
              <a:rPr lang="da-DK" dirty="0"/>
              <a:t>Udgangspunkt Rød igen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et vilkår? Forbudt at sige og mene. Mange kommuner samme problem, ja men hvis attraktiv </a:t>
            </a:r>
            <a:r>
              <a:rPr lang="da-DK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plads og minimere personaleomsætning)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spørgsmål og bund 5 (2/5 krav i </a:t>
            </a:r>
            <a:r>
              <a:rPr lang="da-DK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og 4) </a:t>
            </a:r>
            <a:b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Oplevelse ny tilgang med mange tiltag og den er vi med på/skal gribe i </a:t>
            </a:r>
            <a:r>
              <a:rPr lang="da-DK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MEDsystemet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på </a:t>
            </a:r>
            <a:r>
              <a:rPr lang="da-DK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arb.pladserne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/>
              <a:t>Fælles dagsorden (godt, nødvendigt, indflydelse på mange)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5D998-57E5-48B9-8D5D-41860F536BB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797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Tilpasset MED-aftale</a:t>
            </a:r>
          </a:p>
          <a:p>
            <a:r>
              <a:rPr lang="da-DK" dirty="0"/>
              <a:t>Handleplaner minus skuffedokument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Værdiord Opgaven Helhed mod relationer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Forskelligt på alle </a:t>
            </a:r>
            <a:r>
              <a:rPr lang="da-DK" dirty="0" err="1"/>
              <a:t>arb</a:t>
            </a:r>
            <a:r>
              <a:rPr lang="da-DK" dirty="0"/>
              <a:t>. pladser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indent="0">
              <a:buNone/>
            </a:pPr>
            <a:r>
              <a:rPr lang="da-DK" sz="1200" dirty="0">
                <a:solidFill>
                  <a:schemeClr val="tx2"/>
                </a:solidFill>
              </a:rPr>
              <a:t>Taler om disse (evt. udvalgte) overskrifter:</a:t>
            </a:r>
          </a:p>
          <a:p>
            <a:r>
              <a:rPr lang="da-DK" sz="1200" dirty="0">
                <a:solidFill>
                  <a:schemeClr val="tx2"/>
                </a:solidFill>
              </a:rPr>
              <a:t>Hvorfor er vi fra medarbejdersiden optaget af at ”krav i arbejdet” fylder?</a:t>
            </a:r>
          </a:p>
          <a:p>
            <a:r>
              <a:rPr lang="da-DK" sz="1200" dirty="0">
                <a:solidFill>
                  <a:schemeClr val="tx2"/>
                </a:solidFill>
              </a:rPr>
              <a:t>Hvordan kan vi arbejde med handleplanerne i med-strukturen?</a:t>
            </a:r>
          </a:p>
          <a:p>
            <a:r>
              <a:rPr lang="da-DK" sz="1200" dirty="0">
                <a:solidFill>
                  <a:schemeClr val="tx2"/>
                </a:solidFill>
              </a:rPr>
              <a:t>Hvordan bliver et </a:t>
            </a:r>
            <a:r>
              <a:rPr lang="da-DK" sz="1200" dirty="0" err="1">
                <a:solidFill>
                  <a:schemeClr val="tx2"/>
                </a:solidFill>
              </a:rPr>
              <a:t>medsamarbejde</a:t>
            </a:r>
            <a:r>
              <a:rPr lang="da-DK" sz="1200" dirty="0">
                <a:solidFill>
                  <a:schemeClr val="tx2"/>
                </a:solidFill>
              </a:rPr>
              <a:t> værdifuldt?</a:t>
            </a:r>
          </a:p>
          <a:p>
            <a:r>
              <a:rPr lang="da-DK" sz="1200" dirty="0">
                <a:solidFill>
                  <a:schemeClr val="tx2"/>
                </a:solidFill>
              </a:rPr>
              <a:t>Det vi tænker som medarbejderside man skal gøre for at spille positivt ind i arbejdet i handleplanerne</a:t>
            </a:r>
          </a:p>
          <a:p>
            <a:r>
              <a:rPr lang="da-DK" sz="1200" dirty="0">
                <a:solidFill>
                  <a:schemeClr val="tx2"/>
                </a:solidFill>
              </a:rPr>
              <a:t>Hvordan kommer vi videre / hvordan bliver arbejdet med handleplanerne nærværende i hverdagen?</a:t>
            </a:r>
          </a:p>
          <a:p>
            <a:r>
              <a:rPr lang="da-DK" sz="1200" dirty="0">
                <a:solidFill>
                  <a:schemeClr val="tx2"/>
                </a:solidFill>
              </a:rPr>
              <a:t>Hvad kan medarbejdersiden gøre for at fastholde handleplanerne og gøre dem til et levende dokument.</a:t>
            </a:r>
          </a:p>
          <a:p>
            <a:endParaRPr lang="da-DK" sz="1200" dirty="0">
              <a:solidFill>
                <a:schemeClr val="tx2"/>
              </a:solidFill>
            </a:endParaRPr>
          </a:p>
          <a:p>
            <a:r>
              <a:rPr lang="da-DK" sz="1200" dirty="0">
                <a:solidFill>
                  <a:schemeClr val="tx2"/>
                </a:solidFill>
              </a:rPr>
              <a:t>Den tilpassede MED-aftale, underskrevet 15. november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5D998-57E5-48B9-8D5D-41860F536BB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660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904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680-A7DC-4D92-B7E5-956285692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C20D3-714E-4166-82C7-FBB0004D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4854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3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8F2A-3C10-4604-914B-A12EFC6E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89F2-59CA-42AD-B7FF-FF0123DA8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7D764-70DA-4ECC-AEB9-CA9249D2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93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D4B2-29E0-42E4-B50F-E7AF560C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78309-11CC-4A70-985E-D8086540C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A8E7D-2103-46C7-9527-FA5EB2F3C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83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5">
            <a:extLst>
              <a:ext uri="{FF2B5EF4-FFF2-40B4-BE49-F238E27FC236}">
                <a16:creationId xmlns:a16="http://schemas.microsoft.com/office/drawing/2014/main" id="{6CD8AE48-74B3-4542-B1B8-8744C9C04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238" flipH="1">
            <a:off x="8503029" y="135512"/>
            <a:ext cx="2359089" cy="3628486"/>
          </a:xfrm>
          <a:prstGeom prst="rect">
            <a:avLst/>
          </a:prstGeom>
        </p:spPr>
      </p:pic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05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B843DCF0-23F9-424A-AE0C-62C1D4E86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13">
            <a:off x="10891118" y="5368642"/>
            <a:ext cx="1058333" cy="1327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552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69279965-81BD-4C55-A5E7-20105CA20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28">
            <a:off x="10817598" y="4984700"/>
            <a:ext cx="1072404" cy="1685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17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1C62A-B3DE-4662-9315-CAC13BA8E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3587"/>
            <a:ext cx="9144000" cy="2084817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44451F7-4A77-4B04-B03D-92B8F0464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5326"/>
            <a:ext cx="9144000" cy="82788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D92FD9E-9894-450A-9B51-A925E9447B59}"/>
              </a:ext>
            </a:extLst>
          </p:cNvPr>
          <p:cNvSpPr txBox="1"/>
          <p:nvPr userDrawn="1"/>
        </p:nvSpPr>
        <p:spPr>
          <a:xfrm>
            <a:off x="354227" y="410265"/>
            <a:ext cx="690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0" i="0" u="none" strike="noStrike" baseline="30000">
                <a:solidFill>
                  <a:schemeClr val="bg1"/>
                </a:solidFill>
                <a:latin typeface="Klavika Bold" panose="020B0806040000020004" pitchFamily="34" charset="0"/>
              </a:rPr>
              <a:t>Få hjælp til at styrke </a:t>
            </a:r>
            <a:br>
              <a:rPr lang="da-DK" sz="6000" b="0" i="0" u="none" strike="noStrike" baseline="30000">
                <a:solidFill>
                  <a:schemeClr val="bg1"/>
                </a:solidFill>
                <a:latin typeface="Klavika Bold" panose="020B0806040000020004" pitchFamily="34" charset="0"/>
              </a:rPr>
            </a:br>
            <a:r>
              <a:rPr lang="da-DK" sz="6000" b="0" i="0" u="none" strike="noStrike" baseline="30000">
                <a:solidFill>
                  <a:schemeClr val="bg1"/>
                </a:solidFill>
                <a:latin typeface="Klavika Bold" panose="020B0806040000020004" pitchFamily="34" charset="0"/>
              </a:rPr>
              <a:t>arbejdsmiljøet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08E8C47D-7136-46C0-812C-8C1D534CA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61757" y="1827189"/>
            <a:ext cx="10515600" cy="3149007"/>
          </a:xfrm>
        </p:spPr>
        <p:txBody>
          <a:bodyPr/>
          <a:lstStyle>
            <a:lvl1pPr>
              <a:defRPr>
                <a:latin typeface="Klavika Light" panose="020B0506040000020004" pitchFamily="34" charset="0"/>
              </a:defRPr>
            </a:lvl1pPr>
            <a:lvl2pPr>
              <a:defRPr>
                <a:latin typeface="Klavika Light" panose="020B0506040000020004" pitchFamily="34" charset="0"/>
              </a:defRPr>
            </a:lvl2pPr>
            <a:lvl3pPr>
              <a:defRPr>
                <a:latin typeface="Klavika Light" panose="020B0506040000020004" pitchFamily="34" charset="0"/>
              </a:defRPr>
            </a:lvl3pPr>
            <a:lvl4pPr>
              <a:defRPr>
                <a:latin typeface="Klavika Light" panose="020B0506040000020004" pitchFamily="34" charset="0"/>
              </a:defRPr>
            </a:lvl4pPr>
            <a:lvl5pPr>
              <a:defRPr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CE097-B762-4AB4-93A2-A65A889BCC33}"/>
              </a:ext>
            </a:extLst>
          </p:cNvPr>
          <p:cNvSpPr/>
          <p:nvPr userDrawn="1"/>
        </p:nvSpPr>
        <p:spPr>
          <a:xfrm>
            <a:off x="773722" y="6138361"/>
            <a:ext cx="2098432" cy="614132"/>
          </a:xfrm>
          <a:prstGeom prst="rect">
            <a:avLst/>
          </a:prstGeom>
          <a:solidFill>
            <a:srgbClr val="3C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7FDBA9-3785-4CD6-A872-263F02754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6043105"/>
            <a:ext cx="2224501" cy="5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: enkelt hjørne afrundet 10">
            <a:extLst>
              <a:ext uri="{FF2B5EF4-FFF2-40B4-BE49-F238E27FC236}">
                <a16:creationId xmlns:a16="http://schemas.microsoft.com/office/drawing/2014/main" id="{52A8FAA7-B031-49B8-96DA-AFE7F810BB3B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solidFill>
            <a:srgbClr val="3C6E87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04660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solidFill>
            <a:srgbClr val="3C6E87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5" name="Billede 14" descr="Et billede, der indeholder tekst, tilbehør, visitkort&#10;&#10;Automatisk genereret beskrivelse">
            <a:extLst>
              <a:ext uri="{FF2B5EF4-FFF2-40B4-BE49-F238E27FC236}">
                <a16:creationId xmlns:a16="http://schemas.microsoft.com/office/drawing/2014/main" id="{360E8507-07AD-413F-B985-3A6731ECA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264">
            <a:off x="10515859" y="4596118"/>
            <a:ext cx="1363080" cy="170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096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65262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76AE8E6E-8D71-4148-849E-46FF66BC6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60">
            <a:off x="9591633" y="4955370"/>
            <a:ext cx="2240225" cy="1260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40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D03E06E-6AB7-4CF6-9594-780C4A6EB960}"/>
              </a:ext>
            </a:extLst>
          </p:cNvPr>
          <p:cNvSpPr/>
          <p:nvPr userDrawn="1"/>
        </p:nvSpPr>
        <p:spPr>
          <a:xfrm>
            <a:off x="838200" y="1161356"/>
            <a:ext cx="10515600" cy="4930686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2ECE-3428-4820-ADB3-518EB0A0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600" cy="49306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64459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solidFill>
            <a:srgbClr val="3C6E87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icture 5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79B2BF28-6D4C-4CB4-85A9-46DB8B88C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13">
            <a:off x="10339052" y="4515297"/>
            <a:ext cx="1432924" cy="1797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347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8645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D6CCB2E-0910-46B9-B641-31D7C40E2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99" y="3978275"/>
            <a:ext cx="174567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0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53464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58223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rgbClr val="3C6E87"/>
          </a:solidFill>
          <a:ln>
            <a:solidFill>
              <a:srgbClr val="3C6E87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8770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0D05277A-D20F-4F2F-9DA1-70EF68447B41}"/>
              </a:ext>
            </a:extLst>
          </p:cNvPr>
          <p:cNvSpPr/>
          <p:nvPr userDrawn="1"/>
        </p:nvSpPr>
        <p:spPr>
          <a:xfrm>
            <a:off x="838200" y="1748715"/>
            <a:ext cx="10515600" cy="4300797"/>
          </a:xfrm>
          <a:prstGeom prst="round1Rect">
            <a:avLst>
              <a:gd name="adj" fmla="val 930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08E8C47D-7136-46C0-812C-8C1D534CA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1" y="1775650"/>
            <a:ext cx="10515599" cy="4284748"/>
          </a:xfrm>
        </p:spPr>
        <p:txBody>
          <a:bodyPr/>
          <a:lstStyle>
            <a:lvl1pPr>
              <a:defRPr>
                <a:latin typeface="Klavika Light" panose="020B0506040000020004" pitchFamily="34" charset="0"/>
              </a:defRPr>
            </a:lvl1pPr>
            <a:lvl2pPr>
              <a:defRPr>
                <a:latin typeface="Klavika Light" panose="020B0506040000020004" pitchFamily="34" charset="0"/>
              </a:defRPr>
            </a:lvl2pPr>
            <a:lvl3pPr>
              <a:defRPr>
                <a:latin typeface="Klavika Light" panose="020B0506040000020004" pitchFamily="34" charset="0"/>
              </a:defRPr>
            </a:lvl3pPr>
            <a:lvl4pPr>
              <a:defRPr>
                <a:latin typeface="Klavika Light" panose="020B0506040000020004" pitchFamily="34" charset="0"/>
              </a:defRPr>
            </a:lvl4pPr>
            <a:lvl5pPr>
              <a:defRPr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CE097-B762-4AB4-93A2-A65A889BCC33}"/>
              </a:ext>
            </a:extLst>
          </p:cNvPr>
          <p:cNvSpPr/>
          <p:nvPr userDrawn="1"/>
        </p:nvSpPr>
        <p:spPr>
          <a:xfrm>
            <a:off x="773722" y="6138361"/>
            <a:ext cx="2098432" cy="614132"/>
          </a:xfrm>
          <a:prstGeom prst="rect">
            <a:avLst/>
          </a:prstGeom>
          <a:solidFill>
            <a:srgbClr val="3C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7FDBA9-3785-4CD6-A872-263F02754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6043105"/>
            <a:ext cx="2224501" cy="553386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2720A246-C9EC-424F-9E26-FB4EF1030B54}"/>
              </a:ext>
            </a:extLst>
          </p:cNvPr>
          <p:cNvSpPr txBox="1">
            <a:spLocks/>
          </p:cNvSpPr>
          <p:nvPr userDrawn="1"/>
        </p:nvSpPr>
        <p:spPr>
          <a:xfrm>
            <a:off x="773722" y="2707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lavika Bold" panose="020B0806040000020004" pitchFamily="34" charset="0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17920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1C62A-B3DE-4662-9315-CAC13BA8E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3587"/>
            <a:ext cx="9144000" cy="2084817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44451F7-4A77-4B04-B03D-92B8F0464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5326"/>
            <a:ext cx="9144000" cy="82788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D92FD9E-9894-450A-9B51-A925E9447B59}"/>
              </a:ext>
            </a:extLst>
          </p:cNvPr>
          <p:cNvSpPr txBox="1"/>
          <p:nvPr userDrawn="1"/>
        </p:nvSpPr>
        <p:spPr>
          <a:xfrm>
            <a:off x="354227" y="410265"/>
            <a:ext cx="690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0" i="0" u="none" strike="noStrike" baseline="30000">
                <a:solidFill>
                  <a:schemeClr val="bg1"/>
                </a:solidFill>
                <a:latin typeface="Klavika Bold" panose="020B0806040000020004" pitchFamily="34" charset="0"/>
              </a:rPr>
              <a:t>Få hjælp til at styrke </a:t>
            </a:r>
            <a:br>
              <a:rPr lang="da-DK" sz="6000" b="0" i="0" u="none" strike="noStrike" baseline="30000">
                <a:solidFill>
                  <a:schemeClr val="bg1"/>
                </a:solidFill>
                <a:latin typeface="Klavika Bold" panose="020B0806040000020004" pitchFamily="34" charset="0"/>
              </a:rPr>
            </a:br>
            <a:r>
              <a:rPr lang="da-DK" sz="6000" b="0" i="0" u="none" strike="noStrike" baseline="30000">
                <a:solidFill>
                  <a:schemeClr val="bg1"/>
                </a:solidFill>
                <a:latin typeface="Klavika Bold" panose="020B0806040000020004" pitchFamily="34" charset="0"/>
              </a:rPr>
              <a:t>arbejdsmiljøet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08E8C47D-7136-46C0-812C-8C1D534CA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61757" y="1827189"/>
            <a:ext cx="10515600" cy="3149007"/>
          </a:xfrm>
        </p:spPr>
        <p:txBody>
          <a:bodyPr/>
          <a:lstStyle>
            <a:lvl1pPr>
              <a:defRPr>
                <a:latin typeface="Klavika Light" panose="020B0506040000020004" pitchFamily="34" charset="0"/>
              </a:defRPr>
            </a:lvl1pPr>
            <a:lvl2pPr>
              <a:defRPr>
                <a:latin typeface="Klavika Light" panose="020B0506040000020004" pitchFamily="34" charset="0"/>
              </a:defRPr>
            </a:lvl2pPr>
            <a:lvl3pPr>
              <a:defRPr>
                <a:latin typeface="Klavika Light" panose="020B0506040000020004" pitchFamily="34" charset="0"/>
              </a:defRPr>
            </a:lvl3pPr>
            <a:lvl4pPr>
              <a:defRPr>
                <a:latin typeface="Klavika Light" panose="020B0506040000020004" pitchFamily="34" charset="0"/>
              </a:defRPr>
            </a:lvl4pPr>
            <a:lvl5pPr>
              <a:defRPr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CE097-B762-4AB4-93A2-A65A889BCC33}"/>
              </a:ext>
            </a:extLst>
          </p:cNvPr>
          <p:cNvSpPr/>
          <p:nvPr userDrawn="1"/>
        </p:nvSpPr>
        <p:spPr>
          <a:xfrm>
            <a:off x="773722" y="6138361"/>
            <a:ext cx="2098432" cy="614132"/>
          </a:xfrm>
          <a:prstGeom prst="rect">
            <a:avLst/>
          </a:prstGeom>
          <a:solidFill>
            <a:srgbClr val="3C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7FDBA9-3785-4CD6-A872-263F02754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6043105"/>
            <a:ext cx="2224501" cy="5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2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: enkelt hjørne afrundet 10">
            <a:extLst>
              <a:ext uri="{FF2B5EF4-FFF2-40B4-BE49-F238E27FC236}">
                <a16:creationId xmlns:a16="http://schemas.microsoft.com/office/drawing/2014/main" id="{52A8FAA7-B031-49B8-96DA-AFE7F810BB3B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solidFill>
            <a:srgbClr val="3C6E87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CECAC01-C14B-421B-92D6-A0711D3EB497}"/>
              </a:ext>
            </a:extLst>
          </p:cNvPr>
          <p:cNvSpPr/>
          <p:nvPr userDrawn="1"/>
        </p:nvSpPr>
        <p:spPr>
          <a:xfrm>
            <a:off x="10218318" y="190551"/>
            <a:ext cx="1500137" cy="1500137"/>
          </a:xfrm>
          <a:prstGeom prst="ellipse">
            <a:avLst/>
          </a:prstGeom>
          <a:solidFill>
            <a:srgbClr val="3C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A7ACAA1-4C67-409B-8374-8AEA11F5F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00" y="283098"/>
            <a:ext cx="1338248" cy="132556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99331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239EFCE-105A-4966-AA5B-4213826B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238" flipH="1">
            <a:off x="8948353" y="500634"/>
            <a:ext cx="2359089" cy="3628486"/>
          </a:xfrm>
          <a:prstGeom prst="rect">
            <a:avLst/>
          </a:prstGeom>
        </p:spPr>
      </p:pic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solidFill>
            <a:srgbClr val="3C6E87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5229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D03E06E-6AB7-4CF6-9594-780C4A6EB960}"/>
              </a:ext>
            </a:extLst>
          </p:cNvPr>
          <p:cNvSpPr/>
          <p:nvPr userDrawn="1"/>
        </p:nvSpPr>
        <p:spPr>
          <a:xfrm>
            <a:off x="838200" y="1161356"/>
            <a:ext cx="10515600" cy="4930686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2ECE-3428-4820-ADB3-518EB0A0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600" cy="49306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5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CE83E1AB-CDBE-467D-AF30-42DDAF590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60">
            <a:off x="10471752" y="5754792"/>
            <a:ext cx="1508867" cy="848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050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solidFill>
            <a:srgbClr val="3C6E87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5" name="Billede 14" descr="Et billede, der indeholder tekst, tilbehør, visitkort&#10;&#10;Automatisk genereret beskrivelse">
            <a:extLst>
              <a:ext uri="{FF2B5EF4-FFF2-40B4-BE49-F238E27FC236}">
                <a16:creationId xmlns:a16="http://schemas.microsoft.com/office/drawing/2014/main" id="{360E8507-07AD-413F-B985-3A6731ECA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264">
            <a:off x="10515859" y="4596118"/>
            <a:ext cx="1363080" cy="170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0763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65262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76AE8E6E-8D71-4148-849E-46FF66BC6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60">
            <a:off x="9591633" y="4955370"/>
            <a:ext cx="2240225" cy="1260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062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solidFill>
            <a:srgbClr val="3C6E87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icture 5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79B2BF28-6D4C-4CB4-85A9-46DB8B88C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13">
            <a:off x="10339052" y="4515297"/>
            <a:ext cx="1432924" cy="1797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70A5A80-B661-412D-8E6E-EFC9D50618B4}"/>
              </a:ext>
            </a:extLst>
          </p:cNvPr>
          <p:cNvGrpSpPr/>
          <p:nvPr userDrawn="1"/>
        </p:nvGrpSpPr>
        <p:grpSpPr>
          <a:xfrm>
            <a:off x="10218318" y="190551"/>
            <a:ext cx="1500137" cy="1500137"/>
            <a:chOff x="10218318" y="190551"/>
            <a:chExt cx="1500137" cy="1500137"/>
          </a:xfrm>
        </p:grpSpPr>
        <p:sp>
          <p:nvSpPr>
            <p:cNvPr id="16" name="Ellipse 5">
              <a:extLst>
                <a:ext uri="{FF2B5EF4-FFF2-40B4-BE49-F238E27FC236}">
                  <a16:creationId xmlns:a16="http://schemas.microsoft.com/office/drawing/2014/main" id="{106DF63A-ADD1-4E78-8DF3-1333A29BD248}"/>
                </a:ext>
              </a:extLst>
            </p:cNvPr>
            <p:cNvSpPr/>
            <p:nvPr userDrawn="1"/>
          </p:nvSpPr>
          <p:spPr>
            <a:xfrm>
              <a:off x="10218318" y="190551"/>
              <a:ext cx="1500137" cy="1500137"/>
            </a:xfrm>
            <a:prstGeom prst="ellipse">
              <a:avLst/>
            </a:prstGeom>
            <a:solidFill>
              <a:srgbClr val="3C6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7" name="Billede 7">
              <a:extLst>
                <a:ext uri="{FF2B5EF4-FFF2-40B4-BE49-F238E27FC236}">
                  <a16:creationId xmlns:a16="http://schemas.microsoft.com/office/drawing/2014/main" id="{7A0695C8-63C3-4717-A0F9-50862353F3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7500" y="283098"/>
              <a:ext cx="1338248" cy="1325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691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27290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D6CCB2E-0910-46B9-B641-31D7C40E2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99" y="3978275"/>
            <a:ext cx="174567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82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674848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53459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rgbClr val="3C6E87"/>
          </a:solidFill>
          <a:ln>
            <a:solidFill>
              <a:srgbClr val="3C6E87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7B59B4-5ABA-428E-BDE5-5AC04AA1DCC7}"/>
              </a:ext>
            </a:extLst>
          </p:cNvPr>
          <p:cNvGrpSpPr/>
          <p:nvPr userDrawn="1"/>
        </p:nvGrpSpPr>
        <p:grpSpPr>
          <a:xfrm>
            <a:off x="10218318" y="190551"/>
            <a:ext cx="1500137" cy="1500137"/>
            <a:chOff x="10218318" y="190551"/>
            <a:chExt cx="1500137" cy="1500137"/>
          </a:xfrm>
        </p:grpSpPr>
        <p:sp>
          <p:nvSpPr>
            <p:cNvPr id="15" name="Ellipse 5">
              <a:extLst>
                <a:ext uri="{FF2B5EF4-FFF2-40B4-BE49-F238E27FC236}">
                  <a16:creationId xmlns:a16="http://schemas.microsoft.com/office/drawing/2014/main" id="{76827C41-DADE-4F99-B405-812FF5C6821C}"/>
                </a:ext>
              </a:extLst>
            </p:cNvPr>
            <p:cNvSpPr/>
            <p:nvPr userDrawn="1"/>
          </p:nvSpPr>
          <p:spPr>
            <a:xfrm>
              <a:off x="10218318" y="190551"/>
              <a:ext cx="1500137" cy="1500137"/>
            </a:xfrm>
            <a:prstGeom prst="ellipse">
              <a:avLst/>
            </a:prstGeom>
            <a:solidFill>
              <a:srgbClr val="3C6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6" name="Billede 7">
              <a:extLst>
                <a:ext uri="{FF2B5EF4-FFF2-40B4-BE49-F238E27FC236}">
                  <a16:creationId xmlns:a16="http://schemas.microsoft.com/office/drawing/2014/main" id="{C5BE82BF-3289-405E-B840-C049AD15A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7500" y="283098"/>
              <a:ext cx="1338248" cy="1325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046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0D05277A-D20F-4F2F-9DA1-70EF68447B41}"/>
              </a:ext>
            </a:extLst>
          </p:cNvPr>
          <p:cNvSpPr/>
          <p:nvPr userDrawn="1"/>
        </p:nvSpPr>
        <p:spPr>
          <a:xfrm>
            <a:off x="838200" y="1748715"/>
            <a:ext cx="10515600" cy="4300797"/>
          </a:xfrm>
          <a:prstGeom prst="round1Rect">
            <a:avLst>
              <a:gd name="adj" fmla="val 930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08E8C47D-7136-46C0-812C-8C1D534CA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1" y="1775650"/>
            <a:ext cx="10515599" cy="4284748"/>
          </a:xfrm>
        </p:spPr>
        <p:txBody>
          <a:bodyPr/>
          <a:lstStyle>
            <a:lvl1pPr>
              <a:defRPr>
                <a:latin typeface="Klavika Light" panose="020B0506040000020004" pitchFamily="34" charset="0"/>
              </a:defRPr>
            </a:lvl1pPr>
            <a:lvl2pPr>
              <a:defRPr>
                <a:latin typeface="Klavika Light" panose="020B0506040000020004" pitchFamily="34" charset="0"/>
              </a:defRPr>
            </a:lvl2pPr>
            <a:lvl3pPr>
              <a:defRPr>
                <a:latin typeface="Klavika Light" panose="020B0506040000020004" pitchFamily="34" charset="0"/>
              </a:defRPr>
            </a:lvl3pPr>
            <a:lvl4pPr>
              <a:defRPr>
                <a:latin typeface="Klavika Light" panose="020B0506040000020004" pitchFamily="34" charset="0"/>
              </a:defRPr>
            </a:lvl4pPr>
            <a:lvl5pPr>
              <a:defRPr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CE097-B762-4AB4-93A2-A65A889BCC33}"/>
              </a:ext>
            </a:extLst>
          </p:cNvPr>
          <p:cNvSpPr/>
          <p:nvPr userDrawn="1"/>
        </p:nvSpPr>
        <p:spPr>
          <a:xfrm>
            <a:off x="773722" y="6138361"/>
            <a:ext cx="2098432" cy="614132"/>
          </a:xfrm>
          <a:prstGeom prst="rect">
            <a:avLst/>
          </a:prstGeom>
          <a:solidFill>
            <a:srgbClr val="3C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7FDBA9-3785-4CD6-A872-263F02754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6043105"/>
            <a:ext cx="2224501" cy="553386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2720A246-C9EC-424F-9E26-FB4EF1030B54}"/>
              </a:ext>
            </a:extLst>
          </p:cNvPr>
          <p:cNvSpPr txBox="1">
            <a:spLocks/>
          </p:cNvSpPr>
          <p:nvPr userDrawn="1"/>
        </p:nvSpPr>
        <p:spPr>
          <a:xfrm>
            <a:off x="773722" y="2707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lavika Bold" panose="020B0806040000020004" pitchFamily="34" charset="0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009220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/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9" y="368301"/>
            <a:ext cx="10337415" cy="8286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8369" y="1376365"/>
            <a:ext cx="5617633" cy="4927049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/>
            </a:lvl1pPr>
            <a:lvl2pPr>
              <a:lnSpc>
                <a:spcPct val="100000"/>
              </a:lnSpc>
              <a:buClr>
                <a:schemeClr val="accent2"/>
              </a:buClr>
              <a:defRPr/>
            </a:lvl2pPr>
            <a:lvl3pPr>
              <a:lnSpc>
                <a:spcPct val="100000"/>
              </a:lnSpc>
              <a:buClr>
                <a:schemeClr val="accent2"/>
              </a:buClr>
              <a:defRPr/>
            </a:lvl3pPr>
            <a:lvl4pPr>
              <a:lnSpc>
                <a:spcPct val="100000"/>
              </a:lnSpc>
              <a:buClr>
                <a:schemeClr val="accent2"/>
              </a:buClr>
              <a:defRPr/>
            </a:lvl4pPr>
            <a:lvl5pPr>
              <a:lnSpc>
                <a:spcPct val="100000"/>
              </a:lnSpc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00850"/>
            <a:ext cx="12192000" cy="57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576484" y="1376365"/>
            <a:ext cx="5137149" cy="4927049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Indsæt</a:t>
            </a:r>
            <a:r>
              <a:rPr lang="en-US"/>
              <a:t> </a:t>
            </a:r>
            <a:r>
              <a:rPr lang="en-US" err="1"/>
              <a:t>evt</a:t>
            </a:r>
            <a:r>
              <a:rPr lang="en-US"/>
              <a:t> et </a:t>
            </a:r>
            <a:r>
              <a:rPr lang="en-US" err="1"/>
              <a:t>billede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slet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78367" y="6489700"/>
            <a:ext cx="2743199" cy="2338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AF5FED0E-F1AA-1F4C-81F5-9E4F6F89821B}" type="datetime3">
              <a:rPr lang="da-DK" smtClean="0"/>
              <a:pPr/>
              <a:t>01.12.2023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489700"/>
            <a:ext cx="3103033" cy="2338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1B61BDEE-B3AD-2543-AC7D-62318BC2E52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221565" y="6489700"/>
            <a:ext cx="5389035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165" y="368301"/>
            <a:ext cx="714471" cy="5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5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D03E06E-6AB7-4CF6-9594-780C4A6EB960}"/>
              </a:ext>
            </a:extLst>
          </p:cNvPr>
          <p:cNvSpPr/>
          <p:nvPr userDrawn="1"/>
        </p:nvSpPr>
        <p:spPr>
          <a:xfrm>
            <a:off x="838200" y="1161356"/>
            <a:ext cx="10515600" cy="4930686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2ECE-3428-4820-ADB3-518EB0A0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600" cy="49306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2652BB5-8BFA-4274-8BC4-7E5597095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28">
            <a:off x="10904621" y="5032200"/>
            <a:ext cx="1072404" cy="1685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490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5">
            <a:extLst>
              <a:ext uri="{FF2B5EF4-FFF2-40B4-BE49-F238E27FC236}">
                <a16:creationId xmlns:a16="http://schemas.microsoft.com/office/drawing/2014/main" id="{6CD8AE48-74B3-4542-B1B8-8744C9C04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238" flipH="1">
            <a:off x="8503030" y="135513"/>
            <a:ext cx="2359089" cy="3628487"/>
          </a:xfrm>
          <a:prstGeom prst="rect">
            <a:avLst/>
          </a:prstGeom>
        </p:spPr>
      </p:pic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1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6028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5">
            <a:extLst>
              <a:ext uri="{FF2B5EF4-FFF2-40B4-BE49-F238E27FC236}">
                <a16:creationId xmlns:a16="http://schemas.microsoft.com/office/drawing/2014/main" id="{6CD8AE48-74B3-4542-B1B8-8744C9C04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238" flipH="1">
            <a:off x="8503030" y="135513"/>
            <a:ext cx="2359089" cy="3628487"/>
          </a:xfrm>
          <a:prstGeom prst="rect">
            <a:avLst/>
          </a:prstGeom>
        </p:spPr>
      </p:pic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1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7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12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1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7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pic>
        <p:nvPicPr>
          <p:cNvPr id="6" name="Picture 5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B843DCF0-23F9-424A-AE0C-62C1D4E86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13">
            <a:off x="10891119" y="5368642"/>
            <a:ext cx="1058333" cy="13275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1757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1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7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69279965-81BD-4C55-A5E7-20105CA20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28">
            <a:off x="10817599" y="4984700"/>
            <a:ext cx="1072404" cy="1685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739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1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B843DCF0-23F9-424A-AE0C-62C1D4E86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13">
            <a:off x="10891119" y="5368642"/>
            <a:ext cx="1058333" cy="13275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429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1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69279965-81BD-4C55-A5E7-20105CA20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28">
            <a:off x="10817599" y="4984700"/>
            <a:ext cx="1072404" cy="1685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082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96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599" cy="4989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828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5">
            <a:extLst>
              <a:ext uri="{FF2B5EF4-FFF2-40B4-BE49-F238E27FC236}">
                <a16:creationId xmlns:a16="http://schemas.microsoft.com/office/drawing/2014/main" id="{6CD8AE48-74B3-4542-B1B8-8744C9C04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238" flipH="1">
            <a:off x="8503029" y="135512"/>
            <a:ext cx="2359089" cy="3628486"/>
          </a:xfrm>
          <a:prstGeom prst="rect">
            <a:avLst/>
          </a:prstGeom>
        </p:spPr>
      </p:pic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9269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B843DCF0-23F9-424A-AE0C-62C1D4E86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13">
            <a:off x="10891118" y="5368642"/>
            <a:ext cx="1058333" cy="1327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02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2ECE-3428-4820-ADB3-518EB0A0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042613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69279965-81BD-4C55-A5E7-20105CA20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28">
            <a:off x="10817598" y="4984700"/>
            <a:ext cx="1072404" cy="1685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078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600" cy="49897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983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600" cy="49897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Billede 12">
            <a:extLst>
              <a:ext uri="{FF2B5EF4-FFF2-40B4-BE49-F238E27FC236}">
                <a16:creationId xmlns:a16="http://schemas.microsoft.com/office/drawing/2014/main" id="{84F4881E-223E-461B-88DA-77900F95F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577" y="5751012"/>
            <a:ext cx="1324445" cy="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31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600" cy="49897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Billede 14" descr="Et billede, der indeholder tekst, tilbehør, visitkort&#10;&#10;Automatisk genereret beskrivelse">
            <a:extLst>
              <a:ext uri="{FF2B5EF4-FFF2-40B4-BE49-F238E27FC236}">
                <a16:creationId xmlns:a16="http://schemas.microsoft.com/office/drawing/2014/main" id="{284B4DB8-90D4-471F-8047-ECC557130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264">
            <a:off x="10837223" y="5333278"/>
            <a:ext cx="1033150" cy="1291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9892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600" cy="49897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5985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600" cy="49897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627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600" cy="49897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045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600" cy="49897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57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4432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86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7382-6E13-4AC1-99BA-D2BD6065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2A8F9-A971-4FA7-9509-BF437719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9790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780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409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209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8324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3048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256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51072" y="1908000"/>
            <a:ext cx="10119480" cy="1618714"/>
          </a:xfrm>
        </p:spPr>
        <p:txBody>
          <a:bodyPr anchor="b" anchorCtr="0"/>
          <a:lstStyle>
            <a:lvl1pPr>
              <a:lnSpc>
                <a:spcPct val="83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Klik, og tilføj titel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3579" y="3814166"/>
            <a:ext cx="9919464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/>
              <a:t>Klik, og tilføj underoverskrift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smtClean="0"/>
              <a:pPr/>
              <a:t>1. december 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2159563" y="0"/>
            <a:ext cx="8880987" cy="1524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" name="Billede 2" descr="Et billede, der indeholder Font/skrifttype, tekst, sort&#10;&#10;Automatisk genereret beskrivelse">
            <a:extLst>
              <a:ext uri="{FF2B5EF4-FFF2-40B4-BE49-F238E27FC236}">
                <a16:creationId xmlns:a16="http://schemas.microsoft.com/office/drawing/2014/main" id="{D29AF4A2-123A-4D7C-9F56-1DC38B81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653028"/>
            <a:ext cx="9313035" cy="1060957"/>
          </a:xfrm>
          <a:prstGeom prst="rect">
            <a:avLst/>
          </a:prstGeom>
        </p:spPr>
      </p:pic>
      <p:pic>
        <p:nvPicPr>
          <p:cNvPr id="10" name="Billede 9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932FA2D8-2FD4-25F3-0BE4-15E7F6381A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6" y="6367258"/>
            <a:ext cx="2061452" cy="30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74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85" y="1724284"/>
            <a:ext cx="10850033" cy="4537075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1. december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563" y="0"/>
            <a:ext cx="888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  <p:pic>
        <p:nvPicPr>
          <p:cNvPr id="8" name="Billede 7" descr="Et billede, der indeholder tegning, skitse, Børnekunst, clipart&#10;&#10;Automatisk genereret beskrivelse">
            <a:extLst>
              <a:ext uri="{FF2B5EF4-FFF2-40B4-BE49-F238E27FC236}">
                <a16:creationId xmlns:a16="http://schemas.microsoft.com/office/drawing/2014/main" id="{FBA93475-EB9A-8129-CD56-A4F71E449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87" y="579513"/>
            <a:ext cx="5707212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verskrift og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984" y="1700214"/>
            <a:ext cx="5300133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4" y="1700214"/>
            <a:ext cx="5300133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1. december 2023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59563" y="0"/>
            <a:ext cx="888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5045838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985" y="1700214"/>
            <a:ext cx="5300132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4" y="1700214"/>
            <a:ext cx="5300133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1. december 2023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59563" y="0"/>
            <a:ext cx="888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220883" y="4064000"/>
            <a:ext cx="5300133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8578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5228-B458-4C81-AEFF-64A31A75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7BE6-5240-4F10-8565-872609B17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32C83-4992-4ECB-A91E-ED7B5B0B6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529921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1. december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59563" y="0"/>
            <a:ext cx="8880987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0984" y="1700214"/>
            <a:ext cx="5300133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70985" y="4064001"/>
            <a:ext cx="5300132" cy="21732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220883" y="1700214"/>
            <a:ext cx="5300135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02064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1. december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59563" y="0"/>
            <a:ext cx="8880987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0984" y="1700214"/>
            <a:ext cx="5300133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70985" y="4064000"/>
            <a:ext cx="5300132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220883" y="1700214"/>
            <a:ext cx="5300135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6220883" y="4064000"/>
            <a:ext cx="5300135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198125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304800"/>
            <a:ext cx="12192000" cy="5220816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1. december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59563" y="0"/>
            <a:ext cx="8880987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9965745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1. december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59563" y="0"/>
            <a:ext cx="8880987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70984" y="1700214"/>
            <a:ext cx="5300133" cy="45370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20883" y="1700214"/>
            <a:ext cx="5300135" cy="396103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42650021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1. december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59563" y="0"/>
            <a:ext cx="8880987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70984" y="1700214"/>
            <a:ext cx="5300133" cy="3745010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20883" y="1700214"/>
            <a:ext cx="5300135" cy="38890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30842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84" y="584201"/>
            <a:ext cx="10850033" cy="5653112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1. december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563" y="0"/>
            <a:ext cx="888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9318799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7029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967" y="584200"/>
            <a:ext cx="5015980" cy="2519931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Klik,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0983" y="3360904"/>
            <a:ext cx="5015980" cy="703096"/>
          </a:xfr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/>
              <a:t>Klik, og tilføj 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1. december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563" y="0"/>
            <a:ext cx="8880987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  <p:pic>
        <p:nvPicPr>
          <p:cNvPr id="9" name="Billede 8" descr="Et billede, der indeholder tegning, skitse, clipart, Stregtegning&#10;&#10;Automatisk genereret beskrivelse">
            <a:extLst>
              <a:ext uri="{FF2B5EF4-FFF2-40B4-BE49-F238E27FC236}">
                <a16:creationId xmlns:a16="http://schemas.microsoft.com/office/drawing/2014/main" id="{D88997D3-F0E1-D803-0CDD-0B5370E10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70" y="700263"/>
            <a:ext cx="5614164" cy="5356448"/>
          </a:xfrm>
          <a:prstGeom prst="rect">
            <a:avLst/>
          </a:prstGeom>
        </p:spPr>
      </p:pic>
      <p:pic>
        <p:nvPicPr>
          <p:cNvPr id="13" name="Billede 1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A921D6FD-9744-F42D-BF1F-FD8B293F9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6" y="6351239"/>
            <a:ext cx="1862732" cy="2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171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F30C1-C16D-433C-A96A-D83E69CDD0AF}" type="datetime2">
              <a:rPr lang="da-DK" noProof="0"/>
              <a:pPr/>
              <a:t>1. december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59563" y="0"/>
            <a:ext cx="888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6643C-3FBF-4A6C-AE6E-30C03FEB2E0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719456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E8D41-AB85-4137-B54C-08EAF5DD5794}" type="datetime2">
              <a:rPr lang="da-DK"/>
              <a:pPr/>
              <a:t>1. december 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59563" y="0"/>
            <a:ext cx="888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77152-ABBE-41DA-A982-CA0A10BA369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2377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51072" y="1908000"/>
            <a:ext cx="10119480" cy="1618714"/>
          </a:xfrm>
        </p:spPr>
        <p:txBody>
          <a:bodyPr anchor="b" anchorCtr="0"/>
          <a:lstStyle>
            <a:lvl1pPr>
              <a:lnSpc>
                <a:spcPct val="83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Klik, og tilføj titel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3579" y="3814166"/>
            <a:ext cx="9919464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pic>
        <p:nvPicPr>
          <p:cNvPr id="3" name="Billede 2" descr="Et billede, der indeholder Font/skrifttype, tekst, sort&#10;&#10;Automatisk genereret beskrivelse">
            <a:extLst>
              <a:ext uri="{FF2B5EF4-FFF2-40B4-BE49-F238E27FC236}">
                <a16:creationId xmlns:a16="http://schemas.microsoft.com/office/drawing/2014/main" id="{D29AF4A2-123A-4D7C-9F56-1DC38B81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653028"/>
            <a:ext cx="9313035" cy="1060957"/>
          </a:xfrm>
          <a:prstGeom prst="rect">
            <a:avLst/>
          </a:prstGeom>
        </p:spPr>
      </p:pic>
      <p:pic>
        <p:nvPicPr>
          <p:cNvPr id="10" name="Billede 9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932FA2D8-2FD4-25F3-0BE4-15E7F6381A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6" y="6367258"/>
            <a:ext cx="2061452" cy="30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3514-DA7D-40C9-964F-A2779490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886F4-AB9A-4F97-9489-BCF12FE0A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83838-7C97-4358-AB42-68B604E2A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F9973-0B71-4C32-9D49-5462843F1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99776-502C-4A2C-9AF2-3E8326670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752574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85" y="1724284"/>
            <a:ext cx="10850033" cy="4537075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BA93475-EB9A-8129-CD56-A4F71E449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687" y="579514"/>
            <a:ext cx="5707211" cy="5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22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verskrift og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984" y="1700214"/>
            <a:ext cx="5300133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4" y="1700214"/>
            <a:ext cx="5300133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269765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985" y="1700214"/>
            <a:ext cx="5300132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4" y="1700214"/>
            <a:ext cx="5300133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220883" y="4064000"/>
            <a:ext cx="5300133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408512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0984" y="1700214"/>
            <a:ext cx="5300133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70985" y="4064001"/>
            <a:ext cx="5300132" cy="21732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220883" y="1700214"/>
            <a:ext cx="5300135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984309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0984" y="1700214"/>
            <a:ext cx="5300133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70985" y="4064000"/>
            <a:ext cx="5300132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220883" y="1700214"/>
            <a:ext cx="5300135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6220883" y="4064000"/>
            <a:ext cx="5300135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2931103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304800"/>
            <a:ext cx="12192000" cy="5220816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444011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 for at redigere titeltypografien i masteren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70984" y="1700214"/>
            <a:ext cx="5300133" cy="45370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20883" y="1700214"/>
            <a:ext cx="5300135" cy="396103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866970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70984" y="1700214"/>
            <a:ext cx="5300133" cy="3745010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20883" y="1700214"/>
            <a:ext cx="5300135" cy="38890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79584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84" y="584201"/>
            <a:ext cx="10850033" cy="5653112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4146262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967" y="584200"/>
            <a:ext cx="5015980" cy="2519931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Klik,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0983" y="3360904"/>
            <a:ext cx="5015980" cy="703096"/>
          </a:xfr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pic>
        <p:nvPicPr>
          <p:cNvPr id="9" name="Billede 8" descr="Et billede, der indeholder tegning, skitse, clipart, Stregtegning&#10;&#10;Automatisk genereret beskrivelse">
            <a:extLst>
              <a:ext uri="{FF2B5EF4-FFF2-40B4-BE49-F238E27FC236}">
                <a16:creationId xmlns:a16="http://schemas.microsoft.com/office/drawing/2014/main" id="{D88997D3-F0E1-D803-0CDD-0B5370E10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70" y="700263"/>
            <a:ext cx="5614164" cy="5356448"/>
          </a:xfrm>
          <a:prstGeom prst="rect">
            <a:avLst/>
          </a:prstGeom>
        </p:spPr>
      </p:pic>
      <p:pic>
        <p:nvPicPr>
          <p:cNvPr id="13" name="Billede 1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A921D6FD-9744-F42D-BF1F-FD8B293F9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6" y="6351239"/>
            <a:ext cx="1862732" cy="2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8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187-8B2A-4A43-B917-F77A373E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387104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4036511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75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677FC-3B76-4271-BEF9-CD05A10B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F0F68-B51B-4FF2-9866-14BB70206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1356"/>
            <a:ext cx="10515600" cy="483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4CDD368-D5D0-4B24-B186-D6217D5EC92B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0" y="6147172"/>
            <a:ext cx="2224501" cy="5533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04B0E86-05DB-4BA4-9157-4FE6C74D7432}"/>
              </a:ext>
            </a:extLst>
          </p:cNvPr>
          <p:cNvGrpSpPr/>
          <p:nvPr userDrawn="1"/>
        </p:nvGrpSpPr>
        <p:grpSpPr>
          <a:xfrm>
            <a:off x="11148334" y="131520"/>
            <a:ext cx="909695" cy="909695"/>
            <a:chOff x="10218318" y="190551"/>
            <a:chExt cx="1500137" cy="1500137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510A4936-DF00-4DDB-BA59-1F436FA0FC69}"/>
                </a:ext>
              </a:extLst>
            </p:cNvPr>
            <p:cNvSpPr/>
            <p:nvPr userDrawn="1"/>
          </p:nvSpPr>
          <p:spPr>
            <a:xfrm>
              <a:off x="10218318" y="190551"/>
              <a:ext cx="1500137" cy="1500137"/>
            </a:xfrm>
            <a:prstGeom prst="ellipse">
              <a:avLst/>
            </a:prstGeom>
            <a:solidFill>
              <a:srgbClr val="3C6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056F86FA-6E34-4897-BFB7-F9239C6E60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7500" y="283098"/>
              <a:ext cx="1338248" cy="1325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96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14634"/>
            <a:ext cx="10515600" cy="48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F6C8E38-AB43-4D7A-82D2-2F58912AA9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6" y="6219983"/>
            <a:ext cx="1768337" cy="5457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7F6F1A-7A68-47D5-A660-446DB577D35A}"/>
              </a:ext>
            </a:extLst>
          </p:cNvPr>
          <p:cNvGrpSpPr/>
          <p:nvPr userDrawn="1"/>
        </p:nvGrpSpPr>
        <p:grpSpPr>
          <a:xfrm>
            <a:off x="11148334" y="131520"/>
            <a:ext cx="909695" cy="909695"/>
            <a:chOff x="10218318" y="190551"/>
            <a:chExt cx="1500137" cy="1500137"/>
          </a:xfrm>
        </p:grpSpPr>
        <p:sp>
          <p:nvSpPr>
            <p:cNvPr id="13" name="Ellipse 5">
              <a:extLst>
                <a:ext uri="{FF2B5EF4-FFF2-40B4-BE49-F238E27FC236}">
                  <a16:creationId xmlns:a16="http://schemas.microsoft.com/office/drawing/2014/main" id="{73D564FF-DF19-4112-B8D7-5A04B6AB3814}"/>
                </a:ext>
              </a:extLst>
            </p:cNvPr>
            <p:cNvSpPr/>
            <p:nvPr userDrawn="1"/>
          </p:nvSpPr>
          <p:spPr>
            <a:xfrm>
              <a:off x="10218318" y="190551"/>
              <a:ext cx="1500137" cy="1500137"/>
            </a:xfrm>
            <a:prstGeom prst="ellipse">
              <a:avLst/>
            </a:prstGeom>
            <a:solidFill>
              <a:srgbClr val="3C6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4" name="Billede 7">
              <a:extLst>
                <a:ext uri="{FF2B5EF4-FFF2-40B4-BE49-F238E27FC236}">
                  <a16:creationId xmlns:a16="http://schemas.microsoft.com/office/drawing/2014/main" id="{CD6187AC-577D-47B6-A613-B220E1A7F4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7500" y="283098"/>
              <a:ext cx="1338248" cy="1325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11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5102"/>
            <a:ext cx="12192000" cy="1524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02" y="584201"/>
            <a:ext cx="10901916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985" y="1700214"/>
            <a:ext cx="10850033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985" y="0"/>
            <a:ext cx="1492756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888027E-75D8-4E45-9E8E-1595773F0041}" type="datetime2">
              <a:rPr lang="da-DK" smtClean="0"/>
              <a:pPr/>
              <a:t>1. december 2023</a:t>
            </a:fld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5439" y="0"/>
            <a:ext cx="4156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B6C57A29-F2F5-41C9-9D61-59DDDBBF376E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C8B9A421-8EB5-6E56-BB66-AA4624589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02E9491-2522-59DC-9C2A-9935FD1FC70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5" y="5677001"/>
            <a:ext cx="9168341" cy="1044474"/>
          </a:xfrm>
          <a:prstGeom prst="rect">
            <a:avLst/>
          </a:prstGeom>
        </p:spPr>
      </p:pic>
      <p:pic>
        <p:nvPicPr>
          <p:cNvPr id="6" name="Billede 5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8ED4123D-C67F-7CF2-B18B-AB2D43D1677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90" y="6356351"/>
            <a:ext cx="2507493" cy="2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9pPr>
    </p:titleStyle>
    <p:bodyStyle>
      <a:lvl1pPr marL="324000" indent="-3240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640800" indent="-284400" algn="l" rtl="0" eaLnBrk="1" fontAlgn="base" hangingPunct="1">
        <a:spcBef>
          <a:spcPct val="20000"/>
        </a:spcBef>
        <a:spcAft>
          <a:spcPct val="0"/>
        </a:spcAft>
        <a:buChar char="–"/>
        <a:defRPr sz="1800" i="1">
          <a:solidFill>
            <a:schemeClr val="tx1"/>
          </a:solidFill>
          <a:latin typeface="+mn-lt"/>
        </a:defRPr>
      </a:lvl2pPr>
      <a:lvl3pPr marL="87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i="1">
          <a:solidFill>
            <a:schemeClr val="tx1"/>
          </a:solidFill>
          <a:latin typeface="+mn-lt"/>
        </a:defRPr>
      </a:lvl3pPr>
      <a:lvl4pPr marL="1126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i="1">
          <a:solidFill>
            <a:schemeClr val="tx1"/>
          </a:solidFill>
          <a:latin typeface="+mn-lt"/>
        </a:defRPr>
      </a:lvl4pPr>
      <a:lvl5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5pPr>
      <a:lvl6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6pPr>
      <a:lvl7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7pPr>
      <a:lvl8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8pPr>
      <a:lvl9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5102"/>
            <a:ext cx="12192000" cy="152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02" y="584201"/>
            <a:ext cx="10901916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titeltypografien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985" y="1700214"/>
            <a:ext cx="10850033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02E9491-2522-59DC-9C2A-9935FD1FC70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075" y="5677002"/>
            <a:ext cx="9168341" cy="104447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1C299E8-6CC6-A87D-BE16-36DB0C90F80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3191" y="6353803"/>
            <a:ext cx="1851389" cy="2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1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9pPr>
    </p:titleStyle>
    <p:bodyStyle>
      <a:lvl1pPr marL="324000" indent="-3240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640800" indent="-284400" algn="l" rtl="0" eaLnBrk="1" fontAlgn="base" hangingPunct="1">
        <a:spcBef>
          <a:spcPct val="20000"/>
        </a:spcBef>
        <a:spcAft>
          <a:spcPct val="0"/>
        </a:spcAft>
        <a:buChar char="–"/>
        <a:defRPr sz="1800" i="1">
          <a:solidFill>
            <a:schemeClr val="tx1"/>
          </a:solidFill>
          <a:latin typeface="+mn-lt"/>
        </a:defRPr>
      </a:lvl2pPr>
      <a:lvl3pPr marL="87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i="1">
          <a:solidFill>
            <a:schemeClr val="tx1"/>
          </a:solidFill>
          <a:latin typeface="+mn-lt"/>
        </a:defRPr>
      </a:lvl3pPr>
      <a:lvl4pPr marL="1126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i="1">
          <a:solidFill>
            <a:schemeClr val="tx1"/>
          </a:solidFill>
          <a:latin typeface="+mn-lt"/>
        </a:defRPr>
      </a:lvl4pPr>
      <a:lvl5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5pPr>
      <a:lvl6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6pPr>
      <a:lvl7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7pPr>
      <a:lvl8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8pPr>
      <a:lvl9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47.png"/><Relationship Id="rId4" Type="http://schemas.openxmlformats.org/officeDocument/2006/relationships/hyperlink" Target="https://www.etsundtarbejdsliv.dk/tid/restituhvafornoget/fil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6" Type="http://schemas.openxmlformats.org/officeDocument/2006/relationships/hyperlink" Target="mailto:joan.bendiksen@albertslund.dk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s://medarbejdersiden.albertslund.dk/servicemenu/med-og-arbejdsmiljoe/krav-i-arbejde-spoergeskema-m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Relationship Id="rId4" Type="http://schemas.openxmlformats.org/officeDocument/2006/relationships/hyperlink" Target="http://www.godtarbejdsmiljo.dk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dtarbejdsmiljo.dk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BA9D0-ACCC-3EDE-A909-F2530F827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67" y="2473498"/>
            <a:ext cx="12099533" cy="258908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da-DK" sz="44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4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fast i APV-handleplaner</a:t>
            </a:r>
            <a:br>
              <a:rPr lang="da-DK" sz="4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800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B60B567-FB5B-AE0D-3CC9-7F77E7FE9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425" y="4862921"/>
            <a:ext cx="9144000" cy="1655762"/>
          </a:xfrm>
        </p:spPr>
        <p:txBody>
          <a:bodyPr>
            <a:normAutofit/>
          </a:bodyPr>
          <a:lstStyle/>
          <a:p>
            <a:r>
              <a:rPr lang="da-DK" sz="3600" b="1" i="1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StoreMEDdag</a:t>
            </a:r>
            <a:r>
              <a:rPr lang="da-DK" sz="36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30. november 2023</a:t>
            </a:r>
          </a:p>
          <a:p>
            <a:r>
              <a:rPr lang="da-DK" sz="36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Albertslund Kommune </a:t>
            </a:r>
          </a:p>
          <a:p>
            <a:endParaRPr lang="da-DK" sz="2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AC89C8-AE3A-528D-E153-688DD0049CB4}"/>
              </a:ext>
            </a:extLst>
          </p:cNvPr>
          <p:cNvSpPr/>
          <p:nvPr/>
        </p:nvSpPr>
        <p:spPr>
          <a:xfrm>
            <a:off x="81455" y="762002"/>
            <a:ext cx="51940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da-DK" sz="8000" cap="none" spc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4860C"/>
                </a:solidFill>
                <a:effectLst/>
              </a:rPr>
              <a:t>Velkomme</a:t>
            </a:r>
            <a:r>
              <a:rPr lang="da-DK" sz="8000" b="1" cap="none" spc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4860C"/>
                </a:solidFill>
                <a:effectLst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3169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A8947-E233-560A-05A3-75F560DA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79" y="394359"/>
            <a:ext cx="10515600" cy="602671"/>
          </a:xfrm>
        </p:spPr>
        <p:txBody>
          <a:bodyPr>
            <a:normAutofit fontScale="90000"/>
          </a:bodyPr>
          <a:lstStyle/>
          <a:p>
            <a:r>
              <a:rPr lang="da-DK">
                <a:solidFill>
                  <a:schemeClr val="accent1"/>
                </a:solidFill>
              </a:rPr>
              <a:t>Hvem er vi her i dag?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251D08A-59BB-7DBD-F101-5C3638B7804E}"/>
              </a:ext>
            </a:extLst>
          </p:cNvPr>
          <p:cNvSpPr txBox="1"/>
          <p:nvPr/>
        </p:nvSpPr>
        <p:spPr>
          <a:xfrm>
            <a:off x="541331" y="1955147"/>
            <a:ext cx="2669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chemeClr val="accent4">
                    <a:lumMod val="50000"/>
                  </a:schemeClr>
                </a:solidFill>
              </a:rPr>
              <a:t>Trine Juel Billum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33CEB28-8384-5585-4F32-27BC784E9B69}"/>
              </a:ext>
            </a:extLst>
          </p:cNvPr>
          <p:cNvSpPr txBox="1"/>
          <p:nvPr/>
        </p:nvSpPr>
        <p:spPr>
          <a:xfrm>
            <a:off x="6096000" y="1925311"/>
            <a:ext cx="396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chemeClr val="accent4">
                    <a:lumMod val="50000"/>
                  </a:schemeClr>
                </a:solidFill>
              </a:rPr>
              <a:t>Stig Ingemann Sørensen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4F44C51-89D2-9D09-E1B2-A88D33AF9C00}"/>
              </a:ext>
            </a:extLst>
          </p:cNvPr>
          <p:cNvSpPr txBox="1"/>
          <p:nvPr/>
        </p:nvSpPr>
        <p:spPr>
          <a:xfrm>
            <a:off x="9013855" y="1925311"/>
            <a:ext cx="3563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chemeClr val="accent4">
                    <a:lumMod val="50000"/>
                  </a:schemeClr>
                </a:solidFill>
              </a:rPr>
              <a:t>Susanne Nilherd Halle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59B28F9-04C1-7941-FAB6-DE21B8CE4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2" t="2907" r="16999" b="11691"/>
          <a:stretch/>
        </p:blipFill>
        <p:spPr>
          <a:xfrm>
            <a:off x="386709" y="2434440"/>
            <a:ext cx="2342393" cy="225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D32AA00-6BE7-8005-F6FD-2A6940B5E6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50"/>
          <a:stretch/>
        </p:blipFill>
        <p:spPr>
          <a:xfrm>
            <a:off x="6296901" y="2434440"/>
            <a:ext cx="2426369" cy="227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140371F-8E02-0E22-FFC9-E63A2AB74D08}"/>
              </a:ext>
            </a:extLst>
          </p:cNvPr>
          <p:cNvSpPr txBox="1"/>
          <p:nvPr/>
        </p:nvSpPr>
        <p:spPr>
          <a:xfrm>
            <a:off x="3361030" y="1925311"/>
            <a:ext cx="3563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chemeClr val="accent4">
                    <a:lumMod val="50000"/>
                  </a:schemeClr>
                </a:solidFill>
              </a:rPr>
              <a:t>Anne-Mette Holm</a:t>
            </a:r>
          </a:p>
        </p:txBody>
      </p:sp>
      <p:pic>
        <p:nvPicPr>
          <p:cNvPr id="13" name="Billede 12" descr="Et billede, der indeholder Ansigt, person, smil, tøj&#10;&#10;Automatisk genereret beskrivelse">
            <a:extLst>
              <a:ext uri="{FF2B5EF4-FFF2-40B4-BE49-F238E27FC236}">
                <a16:creationId xmlns:a16="http://schemas.microsoft.com/office/drawing/2014/main" id="{6A813C24-BE41-8447-6591-37558C8E4E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r="11990"/>
          <a:stretch/>
        </p:blipFill>
        <p:spPr>
          <a:xfrm>
            <a:off x="9114672" y="2434440"/>
            <a:ext cx="2426369" cy="228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lede 14" descr="Et billede, der indeholder Ansigt, person, portræt, tøj&#10;&#10;Automatisk genereret beskrivelse">
            <a:extLst>
              <a:ext uri="{FF2B5EF4-FFF2-40B4-BE49-F238E27FC236}">
                <a16:creationId xmlns:a16="http://schemas.microsoft.com/office/drawing/2014/main" id="{23CE5670-9D9D-0637-92D9-9C709CD399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3647" r="21672" b="11051"/>
          <a:stretch/>
        </p:blipFill>
        <p:spPr>
          <a:xfrm>
            <a:off x="3210959" y="2434440"/>
            <a:ext cx="2604084" cy="22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FBA3C899-52EB-EE54-DE2F-D5D22532AED4}"/>
              </a:ext>
            </a:extLst>
          </p:cNvPr>
          <p:cNvSpPr txBox="1"/>
          <p:nvPr/>
        </p:nvSpPr>
        <p:spPr>
          <a:xfrm>
            <a:off x="302891" y="4840429"/>
            <a:ext cx="251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>
                <a:solidFill>
                  <a:srgbClr val="256171"/>
                </a:solidFill>
              </a:rPr>
              <a:t>Arbejdsmiljøkonsulent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14B995E-C853-601D-10DF-B8A68478CA77}"/>
              </a:ext>
            </a:extLst>
          </p:cNvPr>
          <p:cNvSpPr txBox="1"/>
          <p:nvPr/>
        </p:nvSpPr>
        <p:spPr>
          <a:xfrm>
            <a:off x="9072842" y="4844327"/>
            <a:ext cx="251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>
                <a:solidFill>
                  <a:srgbClr val="256171"/>
                </a:solidFill>
              </a:rPr>
              <a:t>Arbejdsmiljøkonsulent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449D9A6-A05A-E2A7-5B41-3CF8B8F7C743}"/>
              </a:ext>
            </a:extLst>
          </p:cNvPr>
          <p:cNvSpPr txBox="1"/>
          <p:nvPr/>
        </p:nvSpPr>
        <p:spPr>
          <a:xfrm>
            <a:off x="6255071" y="4840429"/>
            <a:ext cx="251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>
                <a:solidFill>
                  <a:srgbClr val="256171"/>
                </a:solidFill>
              </a:rPr>
              <a:t>Arbejdsmiljøkonsulent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3D5344A-3597-AA87-125A-77312AD21136}"/>
              </a:ext>
            </a:extLst>
          </p:cNvPr>
          <p:cNvSpPr txBox="1"/>
          <p:nvPr/>
        </p:nvSpPr>
        <p:spPr>
          <a:xfrm>
            <a:off x="3305015" y="4844327"/>
            <a:ext cx="251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>
                <a:solidFill>
                  <a:srgbClr val="256171"/>
                </a:solidFill>
              </a:rPr>
              <a:t>Journalist og fotograf</a:t>
            </a:r>
          </a:p>
        </p:txBody>
      </p:sp>
    </p:spTree>
    <p:extLst>
      <p:ext uri="{BB962C8B-B14F-4D97-AF65-F5344CB8AC3E}">
        <p14:creationId xmlns:p14="http://schemas.microsoft.com/office/powerpoint/2010/main" val="283910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5534" y="226191"/>
            <a:ext cx="10346123" cy="730194"/>
          </a:xfrm>
        </p:spPr>
        <p:txBody>
          <a:bodyPr>
            <a:noAutofit/>
          </a:bodyPr>
          <a:lstStyle/>
          <a:p>
            <a:r>
              <a:rPr lang="da-DK" sz="3600" b="1">
                <a:solidFill>
                  <a:srgbClr val="256171"/>
                </a:solidFill>
              </a:rPr>
              <a:t>Hold fast i APV-handleplaner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>
              <a:solidFill>
                <a:schemeClr val="bg1"/>
              </a:solidFill>
            </a:endParaRPr>
          </a:p>
          <a:p>
            <a:endParaRPr lang="da-DK">
              <a:solidFill>
                <a:schemeClr val="bg1"/>
              </a:solidFill>
            </a:endParaRPr>
          </a:p>
          <a:p>
            <a:endParaRPr lang="da-DK">
              <a:solidFill>
                <a:schemeClr val="bg1"/>
              </a:solidFill>
            </a:endParaRPr>
          </a:p>
          <a:p>
            <a:endParaRPr lang="da-DK">
              <a:solidFill>
                <a:schemeClr val="bg1"/>
              </a:solidFill>
            </a:endParaRPr>
          </a:p>
          <a:p>
            <a:endParaRPr lang="da-DK"/>
          </a:p>
        </p:txBody>
      </p:sp>
      <p:sp>
        <p:nvSpPr>
          <p:cNvPr id="3" name="Afrundet rektangel 12">
            <a:extLst>
              <a:ext uri="{FF2B5EF4-FFF2-40B4-BE49-F238E27FC236}">
                <a16:creationId xmlns:a16="http://schemas.microsoft.com/office/drawing/2014/main" id="{450E369C-F005-F6B0-4269-E9CEB567920F}"/>
              </a:ext>
            </a:extLst>
          </p:cNvPr>
          <p:cNvSpPr/>
          <p:nvPr/>
        </p:nvSpPr>
        <p:spPr>
          <a:xfrm>
            <a:off x="445534" y="1483401"/>
            <a:ext cx="3602683" cy="4651069"/>
          </a:xfrm>
          <a:prstGeom prst="roundRect">
            <a:avLst>
              <a:gd name="adj" fmla="val 6543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da-DK" sz="3600" b="1">
                <a:solidFill>
                  <a:schemeClr val="bg1"/>
                </a:solidFill>
                <a:latin typeface="+mn-lt"/>
              </a:rPr>
              <a:t>Kl.8.30-12.30:</a:t>
            </a:r>
            <a:br>
              <a:rPr lang="da-DK" sz="2800" b="1">
                <a:latin typeface="Klavika Regular" panose="020B0506040000020004" pitchFamily="34" charset="0"/>
              </a:rPr>
            </a:br>
            <a:endParaRPr lang="da-DK" sz="2800" b="1">
              <a:latin typeface="Klavika Regular" panose="020B0506040000020004" pitchFamily="34" charset="0"/>
            </a:endParaRPr>
          </a:p>
          <a:p>
            <a:pPr marL="457200" indent="-457200" defTabSz="1219170">
              <a:buFont typeface="Arial" panose="020B0604020202020204" pitchFamily="34" charset="0"/>
              <a:buChar char="•"/>
              <a:defRPr/>
            </a:pPr>
            <a:r>
              <a:rPr lang="da-DK" sz="2800" b="1">
                <a:latin typeface="Klavika Regular" panose="020B0506040000020004" pitchFamily="34" charset="0"/>
              </a:rPr>
              <a:t>Baggrund i APV’en</a:t>
            </a:r>
          </a:p>
          <a:p>
            <a:pPr marL="457200" indent="-457200" defTabSz="1219170">
              <a:buFont typeface="Arial" panose="020B0604020202020204" pitchFamily="34" charset="0"/>
              <a:buChar char="•"/>
              <a:defRPr/>
            </a:pPr>
            <a:r>
              <a:rPr lang="da-DK" sz="2800" b="1">
                <a:latin typeface="Klavika Regular" panose="020B0506040000020004" pitchFamily="34" charset="0"/>
              </a:rPr>
              <a:t>Idéer og værktøjer</a:t>
            </a:r>
          </a:p>
          <a:p>
            <a:pPr marL="457200" indent="-457200" defTabSz="1219170">
              <a:buFont typeface="Arial" panose="020B0604020202020204" pitchFamily="34" charset="0"/>
              <a:buChar char="•"/>
              <a:defRPr/>
            </a:pPr>
            <a:r>
              <a:rPr lang="da-DK" sz="2800" b="1">
                <a:latin typeface="Klavika Regular" panose="020B0506040000020004" pitchFamily="34" charset="0"/>
              </a:rPr>
              <a:t>Egne handleplaner</a:t>
            </a:r>
          </a:p>
        </p:txBody>
      </p:sp>
      <p:sp>
        <p:nvSpPr>
          <p:cNvPr id="5" name="Afrundet rektangel 12">
            <a:extLst>
              <a:ext uri="{FF2B5EF4-FFF2-40B4-BE49-F238E27FC236}">
                <a16:creationId xmlns:a16="http://schemas.microsoft.com/office/drawing/2014/main" id="{4DF0F803-E42C-D51C-1E75-C0D8C8207EA8}"/>
              </a:ext>
            </a:extLst>
          </p:cNvPr>
          <p:cNvSpPr/>
          <p:nvPr/>
        </p:nvSpPr>
        <p:spPr>
          <a:xfrm>
            <a:off x="4128117" y="1483401"/>
            <a:ext cx="7903464" cy="4651068"/>
          </a:xfrm>
          <a:prstGeom prst="roundRect">
            <a:avLst>
              <a:gd name="adj" fmla="val 6543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67">
              <a:latin typeface="Klavika Regular" panose="020B0506040000020004" pitchFamily="34" charset="0"/>
            </a:endParaRPr>
          </a:p>
        </p:txBody>
      </p:sp>
      <p:sp>
        <p:nvSpPr>
          <p:cNvPr id="6" name="Rutediagram: Alternativ proces 5">
            <a:extLst>
              <a:ext uri="{FF2B5EF4-FFF2-40B4-BE49-F238E27FC236}">
                <a16:creationId xmlns:a16="http://schemas.microsoft.com/office/drawing/2014/main" id="{D0F5EC19-B13A-A112-241B-4E8186CCEFB0}"/>
              </a:ext>
            </a:extLst>
          </p:cNvPr>
          <p:cNvSpPr/>
          <p:nvPr/>
        </p:nvSpPr>
        <p:spPr>
          <a:xfrm>
            <a:off x="4264311" y="1603634"/>
            <a:ext cx="2416269" cy="74461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>
                <a:solidFill>
                  <a:schemeClr val="accent1"/>
                </a:solidFill>
              </a:rPr>
              <a:t>Oplæg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6DB4C8E-ED6F-5AD6-C487-F797DBF70126}"/>
              </a:ext>
            </a:extLst>
          </p:cNvPr>
          <p:cNvSpPr txBox="1"/>
          <p:nvPr/>
        </p:nvSpPr>
        <p:spPr>
          <a:xfrm>
            <a:off x="604989" y="1043438"/>
            <a:ext cx="184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>
                <a:solidFill>
                  <a:srgbClr val="F4860C"/>
                </a:solidFill>
              </a:rPr>
              <a:t>Hvad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621506F-4168-B31B-0194-F46CC97B84B2}"/>
              </a:ext>
            </a:extLst>
          </p:cNvPr>
          <p:cNvSpPr txBox="1"/>
          <p:nvPr/>
        </p:nvSpPr>
        <p:spPr>
          <a:xfrm>
            <a:off x="4342303" y="1043438"/>
            <a:ext cx="195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>
                <a:solidFill>
                  <a:srgbClr val="F4860C"/>
                </a:solidFill>
              </a:rPr>
              <a:t>Hvordan</a:t>
            </a:r>
          </a:p>
        </p:txBody>
      </p:sp>
      <p:sp>
        <p:nvSpPr>
          <p:cNvPr id="16" name="Rutediagram: Alternativ proces 15">
            <a:extLst>
              <a:ext uri="{FF2B5EF4-FFF2-40B4-BE49-F238E27FC236}">
                <a16:creationId xmlns:a16="http://schemas.microsoft.com/office/drawing/2014/main" id="{50996442-5AA6-E22C-7B43-E4A87D449353}"/>
              </a:ext>
            </a:extLst>
          </p:cNvPr>
          <p:cNvSpPr/>
          <p:nvPr/>
        </p:nvSpPr>
        <p:spPr>
          <a:xfrm>
            <a:off x="4289509" y="5060916"/>
            <a:ext cx="2391069" cy="95817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>
                <a:solidFill>
                  <a:schemeClr val="accent1"/>
                </a:solidFill>
              </a:rPr>
              <a:t>Sandwich </a:t>
            </a:r>
          </a:p>
          <a:p>
            <a:pPr algn="ctr"/>
            <a:r>
              <a:rPr lang="da-DK" sz="2000" b="1" err="1">
                <a:solidFill>
                  <a:schemeClr val="accent1"/>
                </a:solidFill>
              </a:rPr>
              <a:t>to-go</a:t>
            </a:r>
            <a:r>
              <a:rPr lang="da-DK" sz="2000" b="1">
                <a:solidFill>
                  <a:schemeClr val="accent1"/>
                </a:solidFill>
              </a:rPr>
              <a:t> kl. 12.30</a:t>
            </a:r>
          </a:p>
        </p:txBody>
      </p:sp>
      <p:sp>
        <p:nvSpPr>
          <p:cNvPr id="13" name="Rutediagram: Alternativ proces 12">
            <a:extLst>
              <a:ext uri="{FF2B5EF4-FFF2-40B4-BE49-F238E27FC236}">
                <a16:creationId xmlns:a16="http://schemas.microsoft.com/office/drawing/2014/main" id="{7D3F4F8F-963E-0EC7-0917-6D9E2C780505}"/>
              </a:ext>
            </a:extLst>
          </p:cNvPr>
          <p:cNvSpPr/>
          <p:nvPr/>
        </p:nvSpPr>
        <p:spPr>
          <a:xfrm>
            <a:off x="4264311" y="2468484"/>
            <a:ext cx="2416268" cy="2477055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>
                <a:solidFill>
                  <a:schemeClr val="accent1"/>
                </a:solidFill>
              </a:rPr>
              <a:t>Jeres APV’er </a:t>
            </a:r>
            <a:br>
              <a:rPr lang="da-DK" sz="2800" b="1">
                <a:solidFill>
                  <a:schemeClr val="accent1"/>
                </a:solidFill>
              </a:rPr>
            </a:br>
            <a:r>
              <a:rPr lang="da-DK" sz="2800" b="1">
                <a:solidFill>
                  <a:schemeClr val="accent1"/>
                </a:solidFill>
              </a:rPr>
              <a:t>og </a:t>
            </a:r>
            <a:r>
              <a:rPr lang="da-DK" sz="2800" b="1" err="1">
                <a:solidFill>
                  <a:schemeClr val="accent1"/>
                </a:solidFill>
              </a:rPr>
              <a:t>handle-planer</a:t>
            </a:r>
            <a:endParaRPr lang="da-DK" sz="2800" b="1">
              <a:solidFill>
                <a:schemeClr val="accent1"/>
              </a:solidFill>
            </a:endParaRP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B52C873A-887F-8D0D-87E8-9DA41B4EE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44" t="22844" r="28623" b="26296"/>
          <a:stretch/>
        </p:blipFill>
        <p:spPr>
          <a:xfrm>
            <a:off x="6845887" y="4593420"/>
            <a:ext cx="1517426" cy="215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505C5B4-180E-61C9-91AE-FEA3BEED1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77" t="15405" r="27039" b="5243"/>
          <a:stretch/>
        </p:blipFill>
        <p:spPr>
          <a:xfrm rot="1686607">
            <a:off x="8914397" y="2391796"/>
            <a:ext cx="2768741" cy="393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916132E6-F5D6-EA88-9B41-6C8FAC860A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244" t="22845" r="28876" b="26729"/>
          <a:stretch/>
        </p:blipFill>
        <p:spPr>
          <a:xfrm>
            <a:off x="6845887" y="2306062"/>
            <a:ext cx="1517426" cy="2165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D2D38DD2-0BA8-5D70-618D-6D716125E5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991" t="22845" r="28877" b="26729"/>
          <a:stretch/>
        </p:blipFill>
        <p:spPr>
          <a:xfrm>
            <a:off x="6823319" y="14095"/>
            <a:ext cx="1539994" cy="216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96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D57CF-9039-F942-4798-01E07BCE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>
                <a:solidFill>
                  <a:srgbClr val="FFC000"/>
                </a:solidFill>
              </a:rPr>
              <a:t>Lidt til os … tak </a:t>
            </a:r>
            <a:r>
              <a:rPr lang="da-DK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da-DK">
              <a:solidFill>
                <a:srgbClr val="FFC000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F8EDEC2-5EA4-2017-0ADA-131A69B75170}"/>
              </a:ext>
            </a:extLst>
          </p:cNvPr>
          <p:cNvSpPr txBox="1">
            <a:spLocks/>
          </p:cNvSpPr>
          <p:nvPr/>
        </p:nvSpPr>
        <p:spPr>
          <a:xfrm>
            <a:off x="6420454" y="5217952"/>
            <a:ext cx="5372100" cy="1640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2400" i="1">
                <a:solidFill>
                  <a:srgbClr val="FFC000"/>
                </a:solidFill>
                <a:latin typeface="+mn-lt"/>
              </a:rPr>
              <a:t>Aflever i kassen ved døren, </a:t>
            </a:r>
            <a:br>
              <a:rPr lang="da-DK" sz="2400" i="1">
                <a:solidFill>
                  <a:srgbClr val="FFC000"/>
                </a:solidFill>
                <a:latin typeface="+mn-lt"/>
              </a:rPr>
            </a:br>
            <a:r>
              <a:rPr lang="da-DK" sz="2400" i="1">
                <a:solidFill>
                  <a:srgbClr val="FFC000"/>
                </a:solidFill>
                <a:latin typeface="+mn-lt"/>
              </a:rPr>
              <a:t>inden du går  kl. 12.30 …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95AA6A1-C347-CDBC-84E0-D9ECF6ACA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2508">
            <a:off x="4256567" y="653622"/>
            <a:ext cx="4117620" cy="57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8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8BC68-AC83-8321-5158-8AE6327C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Hvor langt er I med handleplaner lige nu?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1230F4-7AA3-7CA9-19F2-2D8F7AE2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730" y="1260087"/>
            <a:ext cx="8794919" cy="46946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da-DK" sz="3200" i="1" kern="10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Ikke i gang – vi tænker på handlinger, men har ikke skrevet noget ned</a:t>
            </a:r>
          </a:p>
          <a:p>
            <a:pPr marL="0" lvl="0" indent="0">
              <a:lnSpc>
                <a:spcPct val="107000"/>
              </a:lnSpc>
              <a:buNone/>
            </a:pPr>
            <a:endParaRPr lang="da-DK" sz="3200" i="1" kern="100">
              <a:solidFill>
                <a:srgbClr val="F4860C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da-DK" sz="3200" i="1" kern="10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 er på vej. Vi </a:t>
            </a:r>
            <a:r>
              <a:rPr lang="da-DK" sz="3200" i="1" kern="10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 startet i </a:t>
            </a:r>
            <a:r>
              <a:rPr lang="da-DK" sz="3200" i="1" kern="100" err="1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Defgo</a:t>
            </a:r>
            <a:r>
              <a:rPr lang="da-DK" sz="3200" i="1" kern="10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og arbejder godt fremad</a:t>
            </a:r>
          </a:p>
          <a:p>
            <a:pPr marL="0" lvl="0" indent="0">
              <a:lnSpc>
                <a:spcPct val="107000"/>
              </a:lnSpc>
              <a:buNone/>
            </a:pPr>
            <a:endParaRPr lang="da-DK" sz="3200" i="1" kern="100">
              <a:solidFill>
                <a:srgbClr val="00B05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da-DK" sz="3200" i="1" kern="10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 har noteret i </a:t>
            </a:r>
            <a:r>
              <a:rPr lang="da-DK" sz="3200" i="1" kern="100" err="1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Defgo</a:t>
            </a:r>
            <a:r>
              <a:rPr lang="da-DK" sz="3200" i="1" kern="10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og arbejder aktivt </a:t>
            </a:r>
            <a:br>
              <a:rPr lang="da-DK" sz="3200" i="1" kern="10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3200" i="1" kern="10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 vores handleplaner i hverdagen</a:t>
            </a:r>
            <a:endParaRPr lang="da-DK" sz="3200" i="1" kern="100">
              <a:solidFill>
                <a:srgbClr val="00B05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/>
          </a:p>
        </p:txBody>
      </p:sp>
      <p:pic>
        <p:nvPicPr>
          <p:cNvPr id="4" name="Pladsholder til indhold 8" descr="Et billede, der indeholder clipart, Grafik, Børnekunst, tegneserie&#10;&#10;Automatisk genereret beskrivelse">
            <a:extLst>
              <a:ext uri="{FF2B5EF4-FFF2-40B4-BE49-F238E27FC236}">
                <a16:creationId xmlns:a16="http://schemas.microsoft.com/office/drawing/2014/main" id="{A598F25B-5504-55A9-5E41-385D5E662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r="3337"/>
          <a:stretch/>
        </p:blipFill>
        <p:spPr>
          <a:xfrm>
            <a:off x="9591675" y="4615411"/>
            <a:ext cx="1762125" cy="1476631"/>
          </a:xfrm>
          <a:prstGeom prst="rect">
            <a:avLst/>
          </a:prstGeom>
        </p:spPr>
      </p:pic>
      <p:pic>
        <p:nvPicPr>
          <p:cNvPr id="1028" name="Picture 4" descr="Büngers, farvet kopipapir, A4, 80 g, 50 ark, solgul">
            <a:extLst>
              <a:ext uri="{FF2B5EF4-FFF2-40B4-BE49-F238E27FC236}">
                <a16:creationId xmlns:a16="http://schemas.microsoft.com/office/drawing/2014/main" id="{4F72F0D3-3610-BB68-F242-DFAC26ABB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r="14355"/>
          <a:stretch/>
        </p:blipFill>
        <p:spPr bwMode="auto">
          <a:xfrm>
            <a:off x="1146313" y="2928276"/>
            <a:ext cx="954158" cy="128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üngers Farvet kopipapir, 50 ark pr. pakke, rød - Køb nu!">
            <a:extLst>
              <a:ext uri="{FF2B5EF4-FFF2-40B4-BE49-F238E27FC236}">
                <a16:creationId xmlns:a16="http://schemas.microsoft.com/office/drawing/2014/main" id="{03F6AFF3-5001-F7E4-D588-A142A66FB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r="14355"/>
          <a:stretch/>
        </p:blipFill>
        <p:spPr bwMode="auto">
          <a:xfrm>
            <a:off x="1146313" y="1339147"/>
            <a:ext cx="954157" cy="128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arvet Papir På Tilbud">
            <a:extLst>
              <a:ext uri="{FF2B5EF4-FFF2-40B4-BE49-F238E27FC236}">
                <a16:creationId xmlns:a16="http://schemas.microsoft.com/office/drawing/2014/main" id="{BD8AE7EB-490F-C445-A400-11D09332F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6848" r="16759" b="3357"/>
          <a:stretch/>
        </p:blipFill>
        <p:spPr bwMode="auto">
          <a:xfrm>
            <a:off x="1141198" y="4615411"/>
            <a:ext cx="959271" cy="12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0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642357-A007-852D-2EC7-0D5BA6276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5400"/>
              <a:t>Et par eksempler …</a:t>
            </a:r>
          </a:p>
        </p:txBody>
      </p:sp>
    </p:spTree>
    <p:extLst>
      <p:ext uri="{BB962C8B-B14F-4D97-AF65-F5344CB8AC3E}">
        <p14:creationId xmlns:p14="http://schemas.microsoft.com/office/powerpoint/2010/main" val="1715037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lede 1">
            <a:extLst>
              <a:ext uri="{FF2B5EF4-FFF2-40B4-BE49-F238E27FC236}">
                <a16:creationId xmlns:a16="http://schemas.microsoft.com/office/drawing/2014/main" id="{FFA5B836-848C-5C46-B7D8-A5669FEA2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r="3299" b="4286"/>
          <a:stretch/>
        </p:blipFill>
        <p:spPr bwMode="auto">
          <a:xfrm>
            <a:off x="0" y="1222976"/>
            <a:ext cx="4010025" cy="5530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EFD7273-7ADD-57D7-6BFC-41BA2DF8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37" y="267074"/>
            <a:ext cx="10515600" cy="602671"/>
          </a:xfrm>
        </p:spPr>
        <p:txBody>
          <a:bodyPr>
            <a:normAutofit fontScale="90000"/>
          </a:bodyPr>
          <a:lstStyle/>
          <a:p>
            <a:r>
              <a:rPr lang="da-DK"/>
              <a:t>Prioritering af opgaver i Børnehaven Søndergård</a:t>
            </a:r>
          </a:p>
        </p:txBody>
      </p:sp>
      <p:pic>
        <p:nvPicPr>
          <p:cNvPr id="1027" name="Billede 2">
            <a:extLst>
              <a:ext uri="{FF2B5EF4-FFF2-40B4-BE49-F238E27FC236}">
                <a16:creationId xmlns:a16="http://schemas.microsoft.com/office/drawing/2014/main" id="{137F6EBA-12AC-5EB0-1133-66DF41B0A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t="4921" r="3298" b="4793"/>
          <a:stretch/>
        </p:blipFill>
        <p:spPr bwMode="auto">
          <a:xfrm>
            <a:off x="4010025" y="1326767"/>
            <a:ext cx="4171950" cy="5347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Billede 3">
            <a:extLst>
              <a:ext uri="{FF2B5EF4-FFF2-40B4-BE49-F238E27FC236}">
                <a16:creationId xmlns:a16="http://schemas.microsoft.com/office/drawing/2014/main" id="{B5B80440-9EF3-1650-F75C-BD9A77CE6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/>
          <a:stretch/>
        </p:blipFill>
        <p:spPr bwMode="auto">
          <a:xfrm>
            <a:off x="8181975" y="1222976"/>
            <a:ext cx="4010026" cy="5555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92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A461AA0-AB17-CFEE-E08B-96AB38021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728" y="2743200"/>
            <a:ext cx="4520009" cy="401498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21B8433F-15C7-844D-5D05-1333B5FDD6B7}"/>
              </a:ext>
            </a:extLst>
          </p:cNvPr>
          <p:cNvSpPr txBox="1"/>
          <p:nvPr/>
        </p:nvSpPr>
        <p:spPr>
          <a:xfrm>
            <a:off x="1507728" y="59422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>
                <a:hlinkClick r:id="rId4"/>
              </a:rPr>
              <a:t>Film (etsundtarbejdsliv.dk)</a:t>
            </a:r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DF93339-5B10-CB0F-C74E-20BD25771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37" y="850393"/>
            <a:ext cx="7295392" cy="5014494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230467EB-5BE8-179B-2500-2918A071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" y="170408"/>
            <a:ext cx="11237976" cy="602671"/>
          </a:xfrm>
        </p:spPr>
        <p:txBody>
          <a:bodyPr>
            <a:normAutofit fontScale="90000"/>
          </a:bodyPr>
          <a:lstStyle/>
          <a:p>
            <a:r>
              <a:rPr lang="da-DK"/>
              <a:t>Pauser/restitution på Egelundskolen</a:t>
            </a:r>
          </a:p>
        </p:txBody>
      </p:sp>
    </p:spTree>
    <p:extLst>
      <p:ext uri="{BB962C8B-B14F-4D97-AF65-F5344CB8AC3E}">
        <p14:creationId xmlns:p14="http://schemas.microsoft.com/office/powerpoint/2010/main" val="98253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C5E45-85BD-C172-73F8-6C292F48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73" y="325368"/>
            <a:ext cx="10515600" cy="602671"/>
          </a:xfrm>
        </p:spPr>
        <p:txBody>
          <a:bodyPr>
            <a:normAutofit fontScale="90000"/>
          </a:bodyPr>
          <a:lstStyle/>
          <a:p>
            <a:r>
              <a:rPr lang="da-DK"/>
              <a:t>Mening, klarhed og beredskab … (9. juni 2023) 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8819709-EB42-C2D2-FB9A-7AFE23D7D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44" t="22845" r="28876" b="26729"/>
          <a:stretch/>
        </p:blipFill>
        <p:spPr>
          <a:xfrm>
            <a:off x="155673" y="1294545"/>
            <a:ext cx="3802238" cy="542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4250BC3-6E02-E946-56DB-63F72DE6DA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91" t="22845" r="28877" b="26729"/>
          <a:stretch/>
        </p:blipFill>
        <p:spPr>
          <a:xfrm>
            <a:off x="4064716" y="1294545"/>
            <a:ext cx="3850518" cy="542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0C85D41-AF7C-6113-5E3D-6CB7B0A583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244" t="22844" r="28623" b="26296"/>
          <a:stretch/>
        </p:blipFill>
        <p:spPr>
          <a:xfrm>
            <a:off x="8022039" y="1294544"/>
            <a:ext cx="3817661" cy="542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656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C5E45-85BD-C172-73F8-6C292F48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6" y="290152"/>
            <a:ext cx="10705729" cy="602671"/>
          </a:xfrm>
        </p:spPr>
        <p:txBody>
          <a:bodyPr>
            <a:normAutofit fontScale="90000"/>
          </a:bodyPr>
          <a:lstStyle/>
          <a:p>
            <a:r>
              <a:rPr lang="da-DK"/>
              <a:t>Positive faktorer i det psykiske arbejdsmiljø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C398378-5D40-4C74-AF65-7C2AC12F1503}"/>
              </a:ext>
            </a:extLst>
          </p:cNvPr>
          <p:cNvSpPr txBox="1"/>
          <p:nvPr/>
        </p:nvSpPr>
        <p:spPr>
          <a:xfrm>
            <a:off x="435006" y="1320484"/>
            <a:ext cx="8113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/>
              <a:t>Mening</a:t>
            </a:r>
            <a:br>
              <a:rPr lang="da-DK" sz="3200"/>
            </a:br>
            <a:r>
              <a:rPr lang="da-DK" sz="3200"/>
              <a:t>fx fælles vi, stolthed, gøre en forskel …</a:t>
            </a:r>
          </a:p>
        </p:txBody>
      </p:sp>
      <p:pic>
        <p:nvPicPr>
          <p:cNvPr id="13" name="Billede 12" descr="Et billede, der indeholder tekst, tegning, håndskrift, Børnekunst&#10;&#10;Automatisk genereret beskrivelse">
            <a:extLst>
              <a:ext uri="{FF2B5EF4-FFF2-40B4-BE49-F238E27FC236}">
                <a16:creationId xmlns:a16="http://schemas.microsoft.com/office/drawing/2014/main" id="{94209912-CD8E-1857-E53E-2CA0EEE23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b="4231"/>
          <a:stretch/>
        </p:blipFill>
        <p:spPr>
          <a:xfrm rot="1224146">
            <a:off x="8696234" y="1310806"/>
            <a:ext cx="3313155" cy="3767377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96B6F7FE-FF7F-B3AB-DFB6-756315047E9B}"/>
              </a:ext>
            </a:extLst>
          </p:cNvPr>
          <p:cNvSpPr txBox="1"/>
          <p:nvPr/>
        </p:nvSpPr>
        <p:spPr>
          <a:xfrm>
            <a:off x="435006" y="2861534"/>
            <a:ext cx="7907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/>
              <a:t>Klarhed</a:t>
            </a:r>
          </a:p>
          <a:p>
            <a:r>
              <a:rPr lang="da-DK" sz="3200"/>
              <a:t>fx prioritering, sammenhæng, rammer </a:t>
            </a:r>
            <a:r>
              <a:rPr lang="da-DK" sz="3200">
                <a:solidFill>
                  <a:srgbClr val="256171"/>
                </a:solidFill>
              </a:rPr>
              <a:t>…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6465448-ABE2-B736-0F5C-580CD4979008}"/>
              </a:ext>
            </a:extLst>
          </p:cNvPr>
          <p:cNvSpPr txBox="1"/>
          <p:nvPr/>
        </p:nvSpPr>
        <p:spPr>
          <a:xfrm>
            <a:off x="480025" y="4229626"/>
            <a:ext cx="5428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/>
              <a:t>Beredskab</a:t>
            </a:r>
          </a:p>
          <a:p>
            <a:r>
              <a:rPr lang="da-DK" sz="3200"/>
              <a:t>fx samarbejde, støtte/sparring, værn …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0C85D41-AF7C-6113-5E3D-6CB7B0A583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44" t="22844" r="29154" b="26296"/>
          <a:stretch/>
        </p:blipFill>
        <p:spPr>
          <a:xfrm>
            <a:off x="10158100" y="4087244"/>
            <a:ext cx="1803513" cy="2632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4250BC3-6E02-E946-56DB-63F72DE6DA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91" t="22845" r="28877" b="26729"/>
          <a:stretch/>
        </p:blipFill>
        <p:spPr>
          <a:xfrm>
            <a:off x="8138618" y="3457857"/>
            <a:ext cx="1868336" cy="2632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8819709-EB42-C2D2-FB9A-7AFE23D7DA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244" t="22845" r="28876" b="26729"/>
          <a:stretch/>
        </p:blipFill>
        <p:spPr>
          <a:xfrm>
            <a:off x="6089417" y="4127909"/>
            <a:ext cx="1868336" cy="266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137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37AC2-E3E9-A029-1697-82F4EC7E72A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da-DK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F70317B-92F5-72B6-5C5D-A0350F007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77" t="15405" r="27039" b="5243"/>
          <a:stretch/>
        </p:blipFill>
        <p:spPr>
          <a:xfrm>
            <a:off x="212690" y="134636"/>
            <a:ext cx="4638582" cy="659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09EAB8F-EF48-6C18-8A01-F7C0A2C869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78" t="16366" r="26966" b="4855"/>
          <a:stretch/>
        </p:blipFill>
        <p:spPr>
          <a:xfrm>
            <a:off x="6013144" y="134636"/>
            <a:ext cx="4689263" cy="6605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il: højre 2">
            <a:extLst>
              <a:ext uri="{FF2B5EF4-FFF2-40B4-BE49-F238E27FC236}">
                <a16:creationId xmlns:a16="http://schemas.microsoft.com/office/drawing/2014/main" id="{62CB2E1E-0592-236C-4381-C91604E2EB1C}"/>
              </a:ext>
            </a:extLst>
          </p:cNvPr>
          <p:cNvSpPr/>
          <p:nvPr/>
        </p:nvSpPr>
        <p:spPr>
          <a:xfrm>
            <a:off x="5058420" y="3429000"/>
            <a:ext cx="747576" cy="370643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FF55CFF-50A7-80A5-AD03-3087B83616A8}"/>
              </a:ext>
            </a:extLst>
          </p:cNvPr>
          <p:cNvSpPr txBox="1"/>
          <p:nvPr/>
        </p:nvSpPr>
        <p:spPr>
          <a:xfrm rot="1781754">
            <a:off x="9303642" y="3255769"/>
            <a:ext cx="2797530" cy="1200329"/>
          </a:xfrm>
          <a:prstGeom prst="rect">
            <a:avLst/>
          </a:prstGeom>
          <a:noFill/>
          <a:ln>
            <a:solidFill>
              <a:srgbClr val="F4860C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err="1">
                <a:solidFill>
                  <a:srgbClr val="F4860C"/>
                </a:solidFill>
              </a:rPr>
              <a:t>ErgonomiLab</a:t>
            </a:r>
            <a:endParaRPr lang="da-DK" sz="2400" b="1">
              <a:solidFill>
                <a:srgbClr val="F4860C"/>
              </a:solidFill>
            </a:endParaRPr>
          </a:p>
          <a:p>
            <a:r>
              <a:rPr lang="da-DK" sz="2400" b="1">
                <a:solidFill>
                  <a:srgbClr val="F4860C"/>
                </a:solidFill>
              </a:rPr>
              <a:t>12. december 2023</a:t>
            </a:r>
            <a:br>
              <a:rPr lang="da-DK" sz="2400" b="1">
                <a:solidFill>
                  <a:srgbClr val="F4860C"/>
                </a:solidFill>
              </a:rPr>
            </a:br>
            <a:r>
              <a:rPr lang="da-DK" sz="2400" b="1">
                <a:solidFill>
                  <a:srgbClr val="F4860C"/>
                </a:solidFill>
              </a:rPr>
              <a:t>i Roskilde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D9B1679-D863-4271-9A61-392BCBFAC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8077" y="79834"/>
            <a:ext cx="2282782" cy="20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2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4071D2C-ABCC-F3F9-22DE-B6A2071B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71051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da-DK" sz="6600" dirty="0">
                <a:solidFill>
                  <a:schemeClr val="accent1"/>
                </a:solidFill>
                <a:latin typeface="+mn-lt"/>
              </a:rPr>
              <a:t>Velkomst </a:t>
            </a:r>
            <a:br>
              <a:rPr lang="da-DK" dirty="0">
                <a:latin typeface="+mn-lt"/>
              </a:rPr>
            </a:br>
            <a:br>
              <a:rPr lang="da-DK" dirty="0">
                <a:latin typeface="+mn-lt"/>
              </a:rPr>
            </a:br>
            <a:r>
              <a:rPr lang="da-DK" sz="4000" dirty="0">
                <a:latin typeface="+mn-lt"/>
              </a:rPr>
              <a:t>Henrik Harder, kommunaldirektør</a:t>
            </a:r>
            <a:br>
              <a:rPr lang="da-DK" sz="4000" dirty="0">
                <a:latin typeface="+mn-lt"/>
              </a:rPr>
            </a:br>
            <a:r>
              <a:rPr lang="da-DK" sz="4000" dirty="0">
                <a:latin typeface="+mn-lt"/>
              </a:rPr>
              <a:t>Maiken </a:t>
            </a:r>
            <a:r>
              <a:rPr lang="da-DK" sz="4000" dirty="0" err="1">
                <a:latin typeface="+mn-lt"/>
              </a:rPr>
              <a:t>Amisse</a:t>
            </a:r>
            <a:r>
              <a:rPr lang="da-DK" sz="4000" dirty="0">
                <a:latin typeface="+mn-lt"/>
              </a:rPr>
              <a:t>, næstformand </a:t>
            </a:r>
            <a:r>
              <a:rPr lang="da-DK" sz="4000" dirty="0" err="1">
                <a:latin typeface="+mn-lt"/>
              </a:rPr>
              <a:t>KommuneMED</a:t>
            </a:r>
            <a:r>
              <a:rPr lang="da-DK" sz="4000" dirty="0">
                <a:latin typeface="+mn-lt"/>
              </a:rPr>
              <a:t> </a:t>
            </a:r>
            <a:endParaRPr lang="da-DK" dirty="0">
              <a:latin typeface="+mn-lt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F8E45E0-7F8B-9AC3-FF16-C1F145579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834" y="6186949"/>
            <a:ext cx="1611112" cy="5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9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BF4864D8-E29F-3512-28E4-13421E8A4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"/>
          <a:stretch/>
        </p:blipFill>
        <p:spPr>
          <a:xfrm rot="1699177">
            <a:off x="5933172" y="1504176"/>
            <a:ext cx="7186815" cy="3881422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4071D2C-ABCC-F3F9-22DE-B6A2071B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71051"/>
            <a:ext cx="10515600" cy="2852737"/>
          </a:xfrm>
        </p:spPr>
        <p:txBody>
          <a:bodyPr/>
          <a:lstStyle/>
          <a:p>
            <a:r>
              <a:rPr lang="da-DK" sz="6600">
                <a:solidFill>
                  <a:schemeClr val="accent1"/>
                </a:solidFill>
                <a:latin typeface="+mn-lt"/>
                <a:hlinkClick r:id="rId4"/>
              </a:rPr>
              <a:t>Om krav i arbejdet </a:t>
            </a:r>
            <a:br>
              <a:rPr lang="da-DK" sz="6600">
                <a:solidFill>
                  <a:schemeClr val="accent1"/>
                </a:solidFill>
                <a:latin typeface="+mn-lt"/>
              </a:rPr>
            </a:br>
            <a:br>
              <a:rPr lang="da-DK">
                <a:latin typeface="+mn-lt"/>
              </a:rPr>
            </a:br>
            <a:r>
              <a:rPr lang="da-DK" sz="4400">
                <a:latin typeface="+mn-lt"/>
              </a:rPr>
              <a:t>ved Joan Bendiksen</a:t>
            </a:r>
            <a:endParaRPr lang="da-DK">
              <a:latin typeface="+mn-lt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F8E45E0-7F8B-9AC3-FF16-C1F145579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834" y="6186949"/>
            <a:ext cx="1611112" cy="53980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05F01B2-0534-C8EA-851A-C17CC421BCBB}"/>
              </a:ext>
            </a:extLst>
          </p:cNvPr>
          <p:cNvSpPr txBox="1"/>
          <p:nvPr/>
        </p:nvSpPr>
        <p:spPr>
          <a:xfrm>
            <a:off x="831850" y="3618747"/>
            <a:ext cx="6094476" cy="1236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da-DK" sz="160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Arbejdsmiljøkonsulent</a:t>
            </a:r>
            <a:endParaRPr lang="da-DK" sz="6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da-DK" sz="160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Mobil: 24 80 15 75</a:t>
            </a:r>
            <a:endParaRPr lang="da-DK" sz="6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da-DK" sz="1600" u="sng">
                <a:solidFill>
                  <a:srgbClr val="807F7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hlinkClick r:id="rId6"/>
              </a:rPr>
              <a:t>joan.bendiksen@albertslund.dk</a:t>
            </a:r>
            <a:r>
              <a:rPr lang="da-DK" sz="1600">
                <a:solidFill>
                  <a:srgbClr val="807F7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endParaRPr lang="da-DK" sz="3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85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StoreMEDdag 2023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Find Krav i arbejde og Defgo på Medarbejdersiden</a:t>
            </a:r>
          </a:p>
          <a:p>
            <a:endParaRPr lang="nb-NO"/>
          </a:p>
          <a:p>
            <a:r>
              <a:rPr lang="nb-NO"/>
              <a:t>Stadion, den 30. november 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MED og arbejdsmiljø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D316126-0E4D-896D-1E9B-3D5A85685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654" y="1052737"/>
            <a:ext cx="7728692" cy="511272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E6F7BEF-72CA-3911-DBBD-C10D77FD47D0}"/>
              </a:ext>
            </a:extLst>
          </p:cNvPr>
          <p:cNvSpPr/>
          <p:nvPr/>
        </p:nvSpPr>
        <p:spPr>
          <a:xfrm>
            <a:off x="3359696" y="1052736"/>
            <a:ext cx="1584176" cy="21602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i="1" err="1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15960D7-20C7-9141-4F71-5722CD4EEE6A}"/>
              </a:ext>
            </a:extLst>
          </p:cNvPr>
          <p:cNvSpPr/>
          <p:nvPr/>
        </p:nvSpPr>
        <p:spPr>
          <a:xfrm>
            <a:off x="5447928" y="1340768"/>
            <a:ext cx="1584176" cy="21602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i="1" err="1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609B34A-7771-E009-6E59-A9BDA976B39A}"/>
              </a:ext>
            </a:extLst>
          </p:cNvPr>
          <p:cNvSpPr/>
          <p:nvPr/>
        </p:nvSpPr>
        <p:spPr>
          <a:xfrm>
            <a:off x="7176120" y="4653136"/>
            <a:ext cx="1872208" cy="72008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i="1" err="1">
              <a:solidFill>
                <a:srgbClr val="FFFFFF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42141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16DC6-32D0-69F1-F32C-E43152F8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D1AD27-58C9-1648-A107-BA25A35D8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3FA6641-2DFA-2D45-A71D-FBB9F48F2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547" y="433975"/>
            <a:ext cx="7870107" cy="5827384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84EACD5-47D5-2AD1-94C1-5A55FFE52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340768"/>
            <a:ext cx="3125147" cy="20882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AAE33BFB-03AF-6B5C-093E-4B0B858F6D78}"/>
              </a:ext>
            </a:extLst>
          </p:cNvPr>
          <p:cNvSpPr txBox="1"/>
          <p:nvPr/>
        </p:nvSpPr>
        <p:spPr>
          <a:xfrm>
            <a:off x="7510548" y="1700808"/>
            <a:ext cx="232986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finder du både værktøj og forslag til proces for dialogen om krav i arbejde samt links til materialet fra BFA, </a:t>
            </a:r>
            <a:r>
              <a:rPr lang="da-DK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AT’s</a:t>
            </a:r>
            <a:r>
              <a:rPr lang="da-DK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spørgeguides og materiale om pauser</a:t>
            </a: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F1EB15E6-D8E6-EC8C-61F3-3617509F12A1}"/>
              </a:ext>
            </a:extLst>
          </p:cNvPr>
          <p:cNvCxnSpPr>
            <a:cxnSpLocks/>
          </p:cNvCxnSpPr>
          <p:nvPr/>
        </p:nvCxnSpPr>
        <p:spPr>
          <a:xfrm>
            <a:off x="7201104" y="2924944"/>
            <a:ext cx="119033" cy="100811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90644A85-9DBF-F0C8-0587-8E5BDD0EF248}"/>
              </a:ext>
            </a:extLst>
          </p:cNvPr>
          <p:cNvCxnSpPr>
            <a:cxnSpLocks/>
          </p:cNvCxnSpPr>
          <p:nvPr/>
        </p:nvCxnSpPr>
        <p:spPr>
          <a:xfrm flipH="1">
            <a:off x="5591944" y="2060848"/>
            <a:ext cx="1440160" cy="5400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D1C3BA62-3EDD-AA0F-F721-45A991E83BA3}"/>
              </a:ext>
            </a:extLst>
          </p:cNvPr>
          <p:cNvSpPr/>
          <p:nvPr/>
        </p:nvSpPr>
        <p:spPr>
          <a:xfrm>
            <a:off x="5564578" y="675877"/>
            <a:ext cx="1584176" cy="23762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i="1" err="1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400E123-EBF4-F7D4-553A-A56FD6D3B787}"/>
              </a:ext>
            </a:extLst>
          </p:cNvPr>
          <p:cNvSpPr/>
          <p:nvPr/>
        </p:nvSpPr>
        <p:spPr>
          <a:xfrm>
            <a:off x="3287688" y="404664"/>
            <a:ext cx="1584176" cy="23762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i="1" err="1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65FF477-5257-D94D-D1B8-F00121D484EF}"/>
              </a:ext>
            </a:extLst>
          </p:cNvPr>
          <p:cNvSpPr/>
          <p:nvPr/>
        </p:nvSpPr>
        <p:spPr>
          <a:xfrm>
            <a:off x="6240016" y="405841"/>
            <a:ext cx="1584176" cy="23762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i="1" err="1">
              <a:solidFill>
                <a:srgbClr val="FFFFFF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53340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A6BA810-7DA2-852E-29F1-DFD57F093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516" y="404664"/>
            <a:ext cx="7937932" cy="521325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66B01DD-0F77-7BC0-1713-FAC468ED1612}"/>
              </a:ext>
            </a:extLst>
          </p:cNvPr>
          <p:cNvSpPr/>
          <p:nvPr/>
        </p:nvSpPr>
        <p:spPr>
          <a:xfrm>
            <a:off x="1855912" y="1340768"/>
            <a:ext cx="2079848" cy="36004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i="1" err="1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A9DC74F-88A0-703F-5C36-557F7A0B3A99}"/>
              </a:ext>
            </a:extLst>
          </p:cNvPr>
          <p:cNvSpPr/>
          <p:nvPr/>
        </p:nvSpPr>
        <p:spPr>
          <a:xfrm>
            <a:off x="5807968" y="642290"/>
            <a:ext cx="1584176" cy="23762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i="1" err="1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C52154E-7A5B-5034-C63C-DF6199916934}"/>
              </a:ext>
            </a:extLst>
          </p:cNvPr>
          <p:cNvSpPr/>
          <p:nvPr/>
        </p:nvSpPr>
        <p:spPr>
          <a:xfrm>
            <a:off x="3299706" y="404664"/>
            <a:ext cx="1584176" cy="23762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i="1" err="1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8BF9A3B-1C4B-2672-228A-D893660552FB}"/>
              </a:ext>
            </a:extLst>
          </p:cNvPr>
          <p:cNvSpPr/>
          <p:nvPr/>
        </p:nvSpPr>
        <p:spPr>
          <a:xfrm>
            <a:off x="2279576" y="3645024"/>
            <a:ext cx="2448272" cy="17281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i="1" err="1">
              <a:solidFill>
                <a:srgbClr val="FFFFFF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20740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849D946-E2AC-47BF-D22F-7354BD6C7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810" y="656700"/>
            <a:ext cx="8504380" cy="493254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536C5E4-6A28-B55F-EBD2-35CA98A80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340768"/>
            <a:ext cx="3125147" cy="244827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283C359C-9DF4-FE5C-E849-32579EC41492}"/>
              </a:ext>
            </a:extLst>
          </p:cNvPr>
          <p:cNvSpPr txBox="1"/>
          <p:nvPr/>
        </p:nvSpPr>
        <p:spPr>
          <a:xfrm>
            <a:off x="7510548" y="1700809"/>
            <a:ext cx="2329868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kan du finde en lille video om hvordan du indtaster din APV i Defgo plus en vejledning til at lægge dine afsluttede APV handleplaner i SB-SYS og meget mere.</a:t>
            </a:r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60EE2FC9-2EBB-696A-39D9-CE89C45C8D8D}"/>
              </a:ext>
            </a:extLst>
          </p:cNvPr>
          <p:cNvCxnSpPr>
            <a:cxnSpLocks/>
          </p:cNvCxnSpPr>
          <p:nvPr/>
        </p:nvCxnSpPr>
        <p:spPr>
          <a:xfrm flipH="1">
            <a:off x="5879976" y="2348880"/>
            <a:ext cx="1630572" cy="25202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A7003AB7-2F04-FF58-F33D-DADFD53A0174}"/>
              </a:ext>
            </a:extLst>
          </p:cNvPr>
          <p:cNvCxnSpPr>
            <a:cxnSpLocks/>
          </p:cNvCxnSpPr>
          <p:nvPr/>
        </p:nvCxnSpPr>
        <p:spPr>
          <a:xfrm flipH="1">
            <a:off x="6695262" y="3122970"/>
            <a:ext cx="815286" cy="21062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lede 14">
            <a:extLst>
              <a:ext uri="{FF2B5EF4-FFF2-40B4-BE49-F238E27FC236}">
                <a16:creationId xmlns:a16="http://schemas.microsoft.com/office/drawing/2014/main" id="{7044E90B-DDBD-F1A2-A4A5-F250D0CA5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877" y="3645024"/>
            <a:ext cx="3125147" cy="183619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9342BF60-2A32-DDBB-5E23-D460240F5820}"/>
              </a:ext>
            </a:extLst>
          </p:cNvPr>
          <p:cNvSpPr txBox="1"/>
          <p:nvPr/>
        </p:nvSpPr>
        <p:spPr>
          <a:xfrm>
            <a:off x="8038329" y="3933056"/>
            <a:ext cx="232986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skriver </a:t>
            </a:r>
            <a:r>
              <a:rPr lang="da-DK" sz="1600" b="1">
                <a:solidFill>
                  <a:srgbClr val="034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Defgo.dk </a:t>
            </a:r>
            <a:r>
              <a:rPr lang="da-DK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emnefeltet i Edge/Google for at komme ind på forsiden, hvor du kan logge dig ind i systemet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3EE550C-A179-AEFB-C47A-D9D37E2150B2}"/>
              </a:ext>
            </a:extLst>
          </p:cNvPr>
          <p:cNvSpPr/>
          <p:nvPr/>
        </p:nvSpPr>
        <p:spPr>
          <a:xfrm>
            <a:off x="2639616" y="570714"/>
            <a:ext cx="4870932" cy="36004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i="1" err="1">
              <a:solidFill>
                <a:srgbClr val="FFFFFF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29696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74787-147E-21F6-2BE9-D1EA2B1B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Lige om snart jer og jeres handleplaner 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950540-61C3-E347-7B2D-B706AA6F0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0449"/>
            <a:ext cx="10515600" cy="4816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600" dirty="0"/>
              <a:t>Her blot lige lidt praktisk …</a:t>
            </a:r>
          </a:p>
          <a:p>
            <a:pPr marL="0" indent="0">
              <a:buNone/>
            </a:pPr>
            <a:endParaRPr lang="da-DK" sz="3600" dirty="0"/>
          </a:p>
          <a:p>
            <a:pPr marL="0" indent="0">
              <a:buNone/>
            </a:pPr>
            <a:r>
              <a:rPr lang="da-DK" sz="3600" dirty="0"/>
              <a:t>	Vi tapper ind fælles igen kl. 10.45.</a:t>
            </a:r>
          </a:p>
          <a:p>
            <a:pPr marL="0" indent="0">
              <a:buNone/>
            </a:pPr>
            <a:r>
              <a:rPr lang="da-DK" sz="3600" dirty="0"/>
              <a:t>	Hold selv pause undervejs.</a:t>
            </a:r>
          </a:p>
          <a:p>
            <a:pPr marL="0" indent="0">
              <a:buNone/>
            </a:pPr>
            <a:r>
              <a:rPr lang="da-DK" sz="3600" dirty="0"/>
              <a:t>	Materialer på materialebordet …</a:t>
            </a:r>
          </a:p>
          <a:p>
            <a:pPr marL="0" indent="0">
              <a:buNone/>
            </a:pPr>
            <a:endParaRPr lang="da-DK" sz="3600" dirty="0"/>
          </a:p>
          <a:p>
            <a:pPr marL="0" indent="0">
              <a:buNone/>
            </a:pPr>
            <a:endParaRPr lang="da-DK" sz="3600" dirty="0"/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4" name="Pladsholder til indhold 8" descr="Et billede, der indeholder clipart, Grafik, Børnekunst, tegneserie&#10;&#10;Automatisk genereret beskrivelse">
            <a:extLst>
              <a:ext uri="{FF2B5EF4-FFF2-40B4-BE49-F238E27FC236}">
                <a16:creationId xmlns:a16="http://schemas.microsoft.com/office/drawing/2014/main" id="{F6F24441-CF7B-4957-7D8D-EEB3743F4D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r="3337"/>
          <a:stretch/>
        </p:blipFill>
        <p:spPr>
          <a:xfrm>
            <a:off x="8078039" y="1917551"/>
            <a:ext cx="6408574" cy="5370278"/>
          </a:xfrm>
          <a:prstGeom prst="rect">
            <a:avLst/>
          </a:prstGeom>
        </p:spPr>
      </p:pic>
      <p:sp>
        <p:nvSpPr>
          <p:cNvPr id="5" name="Pil: højre 4">
            <a:extLst>
              <a:ext uri="{FF2B5EF4-FFF2-40B4-BE49-F238E27FC236}">
                <a16:creationId xmlns:a16="http://schemas.microsoft.com/office/drawing/2014/main" id="{207D445C-834B-C84C-B8E3-D2EAD7B6BA3D}"/>
              </a:ext>
            </a:extLst>
          </p:cNvPr>
          <p:cNvSpPr/>
          <p:nvPr/>
        </p:nvSpPr>
        <p:spPr>
          <a:xfrm>
            <a:off x="1197203" y="2837468"/>
            <a:ext cx="461913" cy="754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E3C2052A-2603-E6E5-6250-6616953BE63B}"/>
              </a:ext>
            </a:extLst>
          </p:cNvPr>
          <p:cNvSpPr/>
          <p:nvPr/>
        </p:nvSpPr>
        <p:spPr>
          <a:xfrm>
            <a:off x="1197203" y="3429000"/>
            <a:ext cx="461913" cy="754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37CAD917-0159-9CE2-220E-37D1D10FAF99}"/>
              </a:ext>
            </a:extLst>
          </p:cNvPr>
          <p:cNvSpPr/>
          <p:nvPr/>
        </p:nvSpPr>
        <p:spPr>
          <a:xfrm>
            <a:off x="1197202" y="4020532"/>
            <a:ext cx="461913" cy="754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379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indhold 8" descr="Et billede, der indeholder clipart, Grafik, Børnekunst, tegneserie&#10;&#10;Automatisk genereret beskrivelse">
            <a:extLst>
              <a:ext uri="{FF2B5EF4-FFF2-40B4-BE49-F238E27FC236}">
                <a16:creationId xmlns:a16="http://schemas.microsoft.com/office/drawing/2014/main" id="{C83DDD4C-2CE5-8226-DD8B-3FB8C7A865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r="3337"/>
          <a:stretch/>
        </p:blipFill>
        <p:spPr>
          <a:xfrm rot="1813139">
            <a:off x="9439501" y="4865360"/>
            <a:ext cx="3335850" cy="27953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74DEE6-6973-3731-0D20-4DB9E744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Handleplansarbejdet … Fx kan I gøre sådan: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FDC9D72-A772-496A-1383-D63972886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da-DK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 jeres individuelle tanker omkring oplæg og materialer – og status også fra 9. juni 2023</a:t>
            </a:r>
            <a:r>
              <a:rPr lang="da-DK" kern="10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a-DK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Giv ”nye” i dag mulighed for at spørge ind til fx prioriteringer og overvejelser bag …</a:t>
            </a:r>
          </a:p>
          <a:p>
            <a:pPr>
              <a:lnSpc>
                <a:spcPct val="107000"/>
              </a:lnSpc>
            </a:pPr>
            <a:r>
              <a:rPr lang="da-DK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Find evt. inspiration til handlinger og værktøjer i </a:t>
            </a:r>
            <a:r>
              <a:rPr lang="da-DK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BFA’s</a:t>
            </a:r>
            <a:r>
              <a:rPr lang="da-DK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materialer – her og på </a:t>
            </a:r>
            <a:r>
              <a:rPr lang="da-DK" kern="10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www.godtarbejdsmiljo.dk</a:t>
            </a:r>
            <a:endParaRPr lang="da-DK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Notér ned og udfyld jeres handleplan(er) i </a:t>
            </a:r>
            <a:r>
              <a:rPr lang="da-DK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Defgo</a:t>
            </a:r>
            <a:r>
              <a:rPr lang="da-DK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hvad er så de næste skridt i jeres arbejdsmiljøarbejde?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kern="100">
                <a:ea typeface="Calibri" panose="020F0502020204030204" pitchFamily="34" charset="0"/>
                <a:cs typeface="Times New Roman" panose="02020603050405020304" pitchFamily="18" charset="0"/>
              </a:rPr>
              <a:t>Spørg os gerne for inspiration og mulige veje at gå</a:t>
            </a:r>
          </a:p>
        </p:txBody>
      </p:sp>
    </p:spTree>
    <p:extLst>
      <p:ext uri="{BB962C8B-B14F-4D97-AF65-F5344CB8AC3E}">
        <p14:creationId xmlns:p14="http://schemas.microsoft.com/office/powerpoint/2010/main" val="1477274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1038743-4583-B8D5-E4B7-8242CFBD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Jeres handleplaner – holde fast og kvalificere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DA32D93-1E59-36A3-49C3-C2463CDDF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936" y="1407381"/>
            <a:ext cx="9678840" cy="4587902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Beslut jer for hvilken handlepla</a:t>
            </a:r>
            <a:r>
              <a:rPr lang="da-DK" sz="3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n/del af handleplan</a:t>
            </a:r>
            <a:r>
              <a:rPr lang="da-DK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 vil dele med anden gruppe (5 minutter)</a:t>
            </a:r>
            <a:endParaRPr lang="da-DK" sz="3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Find sammen med anden </a:t>
            </a:r>
            <a:r>
              <a:rPr lang="da-DK" sz="3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gruppe</a:t>
            </a:r>
            <a:r>
              <a:rPr lang="da-DK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3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Fortæl: ”Hvorfor denne handling – hvad gør I og hvornår …”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Byt så anden gruppe fortæller og andre lytter/spørger ind</a:t>
            </a:r>
            <a:br>
              <a:rPr lang="da-DK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ladsholder til indhold 8" descr="Et billede, der indeholder clipart, Grafik, Børnekunst, tegneserie&#10;&#10;Automatisk genereret beskrivelse">
            <a:extLst>
              <a:ext uri="{FF2B5EF4-FFF2-40B4-BE49-F238E27FC236}">
                <a16:creationId xmlns:a16="http://schemas.microsoft.com/office/drawing/2014/main" id="{AF062C59-455A-A0DE-922F-FFCA8BE46A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r="3337"/>
          <a:stretch/>
        </p:blipFill>
        <p:spPr>
          <a:xfrm>
            <a:off x="10158984" y="5088570"/>
            <a:ext cx="1194816" cy="100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1038743-4583-B8D5-E4B7-8242CFBD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Jeres handleplaner – holde fast og kvalificere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DA32D93-1E59-36A3-49C3-C2463CDDF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1389956"/>
            <a:ext cx="10248900" cy="4930686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da-DK" sz="3200" kern="10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Tilbage ved eget bord …</a:t>
            </a:r>
          </a:p>
          <a:p>
            <a:pPr marL="0" lvl="0" indent="0">
              <a:lnSpc>
                <a:spcPct val="107000"/>
              </a:lnSpc>
              <a:buNone/>
            </a:pPr>
            <a:endParaRPr lang="da-DK" sz="3200" kern="10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da-DK" sz="32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Handleplanen kvalificeres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da-DK" sz="3200" kern="100">
                <a:ea typeface="Calibri" panose="020F0502020204030204" pitchFamily="34" charset="0"/>
                <a:cs typeface="Times New Roman" panose="02020603050405020304" pitchFamily="18" charset="0"/>
              </a:rPr>
              <a:t>- H</a:t>
            </a:r>
            <a:r>
              <a:rPr lang="da-DK" sz="32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vad er I blevet </a:t>
            </a:r>
            <a:r>
              <a:rPr lang="da-DK" sz="3200" kern="100">
                <a:ea typeface="Calibri" panose="020F0502020204030204" pitchFamily="34" charset="0"/>
                <a:cs typeface="Times New Roman" panose="02020603050405020304" pitchFamily="18" charset="0"/>
              </a:rPr>
              <a:t>særligt opmærksomme på?</a:t>
            </a:r>
          </a:p>
          <a:p>
            <a:pPr lvl="0">
              <a:lnSpc>
                <a:spcPct val="107000"/>
              </a:lnSpc>
              <a:buFontTx/>
              <a:buChar char="-"/>
            </a:pPr>
            <a:r>
              <a:rPr lang="da-DK" sz="32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da-DK" sz="3200" kern="100">
                <a:ea typeface="Calibri" panose="020F0502020204030204" pitchFamily="34" charset="0"/>
                <a:cs typeface="Times New Roman" panose="02020603050405020304" pitchFamily="18" charset="0"/>
              </a:rPr>
              <a:t>oget, som giver anledning til justeringer? </a:t>
            </a:r>
          </a:p>
          <a:p>
            <a:pPr lvl="0">
              <a:lnSpc>
                <a:spcPct val="107000"/>
              </a:lnSpc>
              <a:buFontTx/>
              <a:buChar char="-"/>
            </a:pPr>
            <a:r>
              <a:rPr lang="da-DK" sz="3200" kern="100">
                <a:ea typeface="Calibri" panose="020F0502020204030204" pitchFamily="34" charset="0"/>
                <a:cs typeface="Times New Roman" panose="02020603050405020304" pitchFamily="18" charset="0"/>
              </a:rPr>
              <a:t>Andet, som I nu sidder med i forhold til det </a:t>
            </a:r>
            <a:br>
              <a:rPr lang="da-DK" sz="3200" kern="1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3200" kern="100">
                <a:ea typeface="Calibri" panose="020F0502020204030204" pitchFamily="34" charset="0"/>
                <a:cs typeface="Times New Roman" panose="02020603050405020304" pitchFamily="18" charset="0"/>
              </a:rPr>
              <a:t>videre arbejde med jeres handleplan(er)?</a:t>
            </a:r>
            <a:endParaRPr lang="da-DK" sz="32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ladsholder til indhold 8" descr="Et billede, der indeholder clipart, Grafik, Børnekunst, tegneserie&#10;&#10;Automatisk genereret beskrivelse">
            <a:extLst>
              <a:ext uri="{FF2B5EF4-FFF2-40B4-BE49-F238E27FC236}">
                <a16:creationId xmlns:a16="http://schemas.microsoft.com/office/drawing/2014/main" id="{A9BF2AC6-C121-D193-0C80-686A59082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19242" r="60658" b="14282"/>
          <a:stretch/>
        </p:blipFill>
        <p:spPr>
          <a:xfrm>
            <a:off x="9021218" y="2522604"/>
            <a:ext cx="1812985" cy="32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StoreMEDdag 2023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800" dirty="0"/>
              <a:t>Velkommen </a:t>
            </a:r>
          </a:p>
          <a:p>
            <a:r>
              <a:rPr lang="da-DK" dirty="0"/>
              <a:t>v. kommunaldirektør og formand i KommuneMED Henrik Harder og næstformand i KommuneMED Maiken Amisse</a:t>
            </a:r>
            <a:endParaRPr lang="nb-N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4DEE6-6973-3731-0D20-4DB9E744D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178" y="3755835"/>
            <a:ext cx="9144000" cy="2387600"/>
          </a:xfrm>
        </p:spPr>
        <p:txBody>
          <a:bodyPr/>
          <a:lstStyle/>
          <a:p>
            <a:r>
              <a:rPr lang="da-DK" sz="4800">
                <a:latin typeface="+mn-lt"/>
              </a:rPr>
              <a:t>Handleplansarbejde</a:t>
            </a:r>
            <a:r>
              <a:rPr lang="da-DK"/>
              <a:t> </a:t>
            </a:r>
            <a:br>
              <a:rPr lang="da-DK"/>
            </a:br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AC0AA6A-EB2B-6598-097D-D941455BE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20" y="4838827"/>
            <a:ext cx="9144000" cy="1655762"/>
          </a:xfrm>
        </p:spPr>
        <p:txBody>
          <a:bodyPr>
            <a:normAutofit/>
          </a:bodyPr>
          <a:lstStyle/>
          <a:p>
            <a:endParaRPr lang="da-DK"/>
          </a:p>
          <a:p>
            <a:r>
              <a:rPr lang="da-DK" sz="5200"/>
              <a:t>Kl. 11.15-12.00</a:t>
            </a:r>
          </a:p>
          <a:p>
            <a:endParaRPr lang="da-DK" sz="520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2AFF852-DBC0-D83E-4E72-B2C3594AABD4}"/>
              </a:ext>
            </a:extLst>
          </p:cNvPr>
          <p:cNvSpPr txBox="1"/>
          <p:nvPr/>
        </p:nvSpPr>
        <p:spPr>
          <a:xfrm>
            <a:off x="923544" y="2019173"/>
            <a:ext cx="1063447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6000" b="1" i="1" kern="1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Hold fast i APV-handleplaner</a:t>
            </a:r>
            <a:br>
              <a:rPr lang="da-DK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403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8BC68-AC83-8321-5158-8AE6327C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Hvor langt er I med handleplaner lige nu?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1230F4-7AA3-7CA9-19F2-2D8F7AE2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730" y="1260087"/>
            <a:ext cx="8794919" cy="46946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da-DK" sz="3200" i="1" kern="10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Ikke i gang – vi tænker på handlinger, men har ikke skrevet noget ned</a:t>
            </a:r>
          </a:p>
          <a:p>
            <a:pPr marL="0" lvl="0" indent="0">
              <a:lnSpc>
                <a:spcPct val="107000"/>
              </a:lnSpc>
              <a:buNone/>
            </a:pPr>
            <a:endParaRPr lang="da-DK" sz="3200" i="1" kern="100">
              <a:solidFill>
                <a:srgbClr val="F4860C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da-DK" sz="3200" i="1" kern="10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 er på vej. Vi </a:t>
            </a:r>
            <a:r>
              <a:rPr lang="da-DK" sz="3200" i="1" kern="10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 startet i </a:t>
            </a:r>
            <a:r>
              <a:rPr lang="da-DK" sz="3200" i="1" kern="100" err="1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Defgo</a:t>
            </a:r>
            <a:r>
              <a:rPr lang="da-DK" sz="3200" i="1" kern="10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og arbejder godt fremad</a:t>
            </a:r>
          </a:p>
          <a:p>
            <a:pPr marL="0" lvl="0" indent="0">
              <a:lnSpc>
                <a:spcPct val="107000"/>
              </a:lnSpc>
              <a:buNone/>
            </a:pPr>
            <a:endParaRPr lang="da-DK" sz="3200" i="1" kern="100">
              <a:solidFill>
                <a:srgbClr val="00B05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da-DK" sz="3200" i="1" kern="10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 har noteret i </a:t>
            </a:r>
            <a:r>
              <a:rPr lang="da-DK" sz="3200" i="1" kern="100" err="1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Defgo</a:t>
            </a:r>
            <a:r>
              <a:rPr lang="da-DK" sz="3200" i="1" kern="10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og arbejder aktivt </a:t>
            </a:r>
            <a:br>
              <a:rPr lang="da-DK" sz="3200" i="1" kern="10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3200" i="1" kern="10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 vores handleplaner i hverdagen</a:t>
            </a:r>
            <a:endParaRPr lang="da-DK" sz="3200" i="1" kern="100">
              <a:solidFill>
                <a:srgbClr val="00B05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/>
          </a:p>
        </p:txBody>
      </p:sp>
      <p:pic>
        <p:nvPicPr>
          <p:cNvPr id="4" name="Pladsholder til indhold 8" descr="Et billede, der indeholder clipart, Grafik, Børnekunst, tegneserie&#10;&#10;Automatisk genereret beskrivelse">
            <a:extLst>
              <a:ext uri="{FF2B5EF4-FFF2-40B4-BE49-F238E27FC236}">
                <a16:creationId xmlns:a16="http://schemas.microsoft.com/office/drawing/2014/main" id="{A598F25B-5504-55A9-5E41-385D5E662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r="3337"/>
          <a:stretch/>
        </p:blipFill>
        <p:spPr>
          <a:xfrm>
            <a:off x="9591675" y="4615411"/>
            <a:ext cx="1762125" cy="1476631"/>
          </a:xfrm>
          <a:prstGeom prst="rect">
            <a:avLst/>
          </a:prstGeom>
        </p:spPr>
      </p:pic>
      <p:pic>
        <p:nvPicPr>
          <p:cNvPr id="1028" name="Picture 4" descr="Büngers, farvet kopipapir, A4, 80 g, 50 ark, solgul">
            <a:extLst>
              <a:ext uri="{FF2B5EF4-FFF2-40B4-BE49-F238E27FC236}">
                <a16:creationId xmlns:a16="http://schemas.microsoft.com/office/drawing/2014/main" id="{4F72F0D3-3610-BB68-F242-DFAC26ABB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r="14355"/>
          <a:stretch/>
        </p:blipFill>
        <p:spPr bwMode="auto">
          <a:xfrm>
            <a:off x="1146313" y="2928276"/>
            <a:ext cx="954158" cy="128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üngers Farvet kopipapir, 50 ark pr. pakke, rød - Køb nu!">
            <a:extLst>
              <a:ext uri="{FF2B5EF4-FFF2-40B4-BE49-F238E27FC236}">
                <a16:creationId xmlns:a16="http://schemas.microsoft.com/office/drawing/2014/main" id="{03F6AFF3-5001-F7E4-D588-A142A66FB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r="14355"/>
          <a:stretch/>
        </p:blipFill>
        <p:spPr bwMode="auto">
          <a:xfrm>
            <a:off x="1146313" y="1339147"/>
            <a:ext cx="954157" cy="128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arvet Papir På Tilbud">
            <a:extLst>
              <a:ext uri="{FF2B5EF4-FFF2-40B4-BE49-F238E27FC236}">
                <a16:creationId xmlns:a16="http://schemas.microsoft.com/office/drawing/2014/main" id="{BD8AE7EB-490F-C445-A400-11D09332F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6848" r="16759" b="3357"/>
          <a:stretch/>
        </p:blipFill>
        <p:spPr bwMode="auto">
          <a:xfrm>
            <a:off x="1141198" y="4615411"/>
            <a:ext cx="959271" cy="12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18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D57CF-9039-F942-4798-01E07BCE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>
                <a:solidFill>
                  <a:srgbClr val="FFC000"/>
                </a:solidFill>
              </a:rPr>
              <a:t>Lidt til os … tak </a:t>
            </a:r>
            <a:r>
              <a:rPr lang="da-DK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da-DK">
              <a:solidFill>
                <a:srgbClr val="FFC000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F8EDEC2-5EA4-2017-0ADA-131A69B75170}"/>
              </a:ext>
            </a:extLst>
          </p:cNvPr>
          <p:cNvSpPr txBox="1">
            <a:spLocks/>
          </p:cNvSpPr>
          <p:nvPr/>
        </p:nvSpPr>
        <p:spPr>
          <a:xfrm>
            <a:off x="6497430" y="5288801"/>
            <a:ext cx="5372100" cy="1640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2400" i="1">
                <a:solidFill>
                  <a:srgbClr val="FFC000"/>
                </a:solidFill>
                <a:latin typeface="+mn-lt"/>
              </a:rPr>
              <a:t>Aflever i kassen ved døren, </a:t>
            </a:r>
            <a:br>
              <a:rPr lang="da-DK" sz="2400" i="1">
                <a:solidFill>
                  <a:srgbClr val="FFC000"/>
                </a:solidFill>
                <a:latin typeface="+mn-lt"/>
              </a:rPr>
            </a:br>
            <a:r>
              <a:rPr lang="da-DK" sz="2400" i="1">
                <a:solidFill>
                  <a:srgbClr val="FFC000"/>
                </a:solidFill>
                <a:latin typeface="+mn-lt"/>
              </a:rPr>
              <a:t>inden du går  kl. 12.30 …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95AA6A1-C347-CDBC-84E0-D9ECF6ACA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2508">
            <a:off x="4256567" y="653622"/>
            <a:ext cx="4117620" cy="57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2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4071D2C-ABCC-F3F9-22DE-B6A2071B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71051"/>
            <a:ext cx="10515600" cy="2852737"/>
          </a:xfrm>
        </p:spPr>
        <p:txBody>
          <a:bodyPr/>
          <a:lstStyle/>
          <a:p>
            <a:r>
              <a:rPr lang="da-DK" sz="6600">
                <a:solidFill>
                  <a:schemeClr val="accent1"/>
                </a:solidFill>
                <a:latin typeface="+mn-lt"/>
              </a:rPr>
              <a:t>Afrunding </a:t>
            </a:r>
            <a:br>
              <a:rPr lang="da-DK">
                <a:latin typeface="+mn-lt"/>
              </a:rPr>
            </a:br>
            <a:r>
              <a:rPr lang="da-DK" sz="4800">
                <a:latin typeface="+mn-lt"/>
              </a:rPr>
              <a:t>Henrik Harder, kommunaldirektør </a:t>
            </a:r>
            <a:endParaRPr lang="da-DK">
              <a:latin typeface="+mn-lt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F8E45E0-7F8B-9AC3-FF16-C1F145579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834" y="6186949"/>
            <a:ext cx="1611112" cy="5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1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339D62-DDDF-7AA6-39D2-CC303DF0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01" y="2784944"/>
            <a:ext cx="5091113" cy="3431596"/>
          </a:xfrm>
        </p:spPr>
        <p:txBody>
          <a:bodyPr>
            <a:noAutofit/>
          </a:bodyPr>
          <a:lstStyle/>
          <a:p>
            <a:r>
              <a:rPr lang="da-DK" sz="6000">
                <a:solidFill>
                  <a:schemeClr val="tx2"/>
                </a:solidFill>
              </a:rPr>
              <a:t>Tak for i dag </a:t>
            </a:r>
            <a:r>
              <a:rPr lang="da-DK" sz="600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da-DK" sz="6000">
              <a:solidFill>
                <a:schemeClr val="tx2"/>
              </a:solidFill>
            </a:endParaRPr>
          </a:p>
        </p:txBody>
      </p:sp>
      <p:pic>
        <p:nvPicPr>
          <p:cNvPr id="2" name="Pladsholder til indhold 8" descr="Et billede, der indeholder clipart, Grafik, Børnekunst, tegneserie&#10;&#10;Automatisk genereret beskrivelse">
            <a:extLst>
              <a:ext uri="{FF2B5EF4-FFF2-40B4-BE49-F238E27FC236}">
                <a16:creationId xmlns:a16="http://schemas.microsoft.com/office/drawing/2014/main" id="{CC1C70D1-C621-BA71-C24E-BD93E7B7B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r="3337"/>
          <a:stretch/>
        </p:blipFill>
        <p:spPr>
          <a:xfrm>
            <a:off x="5948100" y="1625716"/>
            <a:ext cx="6243900" cy="5232284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8A4AE52-F1B1-9CC2-046A-AAAA36616153}"/>
              </a:ext>
            </a:extLst>
          </p:cNvPr>
          <p:cNvSpPr txBox="1"/>
          <p:nvPr/>
        </p:nvSpPr>
        <p:spPr>
          <a:xfrm>
            <a:off x="1084101" y="850822"/>
            <a:ext cx="54748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/>
              <a:t>Find materialet fra i dag og meget mere på vores hjemmeside</a:t>
            </a:r>
          </a:p>
          <a:p>
            <a:r>
              <a:rPr lang="da-DK" sz="3600">
                <a:hlinkClick r:id="rId3"/>
              </a:rPr>
              <a:t>www.godtarbejdsmiljo.dk</a:t>
            </a:r>
            <a:endParaRPr lang="da-DK" sz="3600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846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iagram, Font/skrifttype&#10;&#10;Automatisk genereret beskrivelse">
            <a:extLst>
              <a:ext uri="{FF2B5EF4-FFF2-40B4-BE49-F238E27FC236}">
                <a16:creationId xmlns:a16="http://schemas.microsoft.com/office/drawing/2014/main" id="{C7E753A4-40B2-FD17-450C-8C3BAF29C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06" y="548681"/>
            <a:ext cx="8752916" cy="6192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3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07BFD1E-DA37-B8F9-CF13-D598DBE7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 A og indikatorer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43EEA6A-0CD4-25F2-D283-54BA83EB4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9" y="1724285"/>
            <a:ext cx="5724946" cy="4537075"/>
          </a:xfrm>
        </p:spPr>
        <p:txBody>
          <a:bodyPr/>
          <a:lstStyle/>
          <a:p>
            <a:pPr marL="0" indent="0">
              <a:buNone/>
            </a:pPr>
            <a:r>
              <a:rPr lang="da-DK" sz="1600" dirty="0">
                <a:solidFill>
                  <a:schemeClr val="tx2"/>
                </a:solidFill>
              </a:rPr>
              <a:t>Hvad er Plan A?</a:t>
            </a:r>
          </a:p>
          <a:p>
            <a:r>
              <a:rPr lang="da-DK" sz="1600" dirty="0">
                <a:solidFill>
                  <a:schemeClr val="tx2"/>
                </a:solidFill>
              </a:rPr>
              <a:t>Plan A handler om den værdi og forskel, som arbejdspladsen ønsker at skabe inden for de 3 perspektiver i organisationskompasset </a:t>
            </a:r>
          </a:p>
          <a:p>
            <a:r>
              <a:rPr lang="da-DK" sz="1600" dirty="0">
                <a:solidFill>
                  <a:schemeClr val="tx2"/>
                </a:solidFill>
              </a:rPr>
              <a:t>Chefforums udvalgte obligatoriske indikatorer for arbejdspladserne i 2024:</a:t>
            </a:r>
          </a:p>
          <a:p>
            <a:pPr lvl="1"/>
            <a:r>
              <a:rPr lang="da-DK" sz="1400" dirty="0">
                <a:solidFill>
                  <a:schemeClr val="tx2"/>
                </a:solidFill>
              </a:rPr>
              <a:t>1. Tydelig sammenhæng mellem den overordnede vision og vores indsatser</a:t>
            </a:r>
          </a:p>
          <a:p>
            <a:pPr lvl="1"/>
            <a:r>
              <a:rPr lang="da-DK" sz="1400" dirty="0">
                <a:solidFill>
                  <a:schemeClr val="tx2"/>
                </a:solidFill>
              </a:rPr>
              <a:t>6. Vi har høj trivsel og lavt personalefravær</a:t>
            </a:r>
          </a:p>
          <a:p>
            <a:pPr lvl="1"/>
            <a:r>
              <a:rPr lang="da-DK" sz="1400" dirty="0">
                <a:solidFill>
                  <a:schemeClr val="tx2"/>
                </a:solidFill>
              </a:rPr>
              <a:t>8. Det tværfaglige samarbejde er en integreret del af vores struktur </a:t>
            </a:r>
          </a:p>
          <a:p>
            <a:r>
              <a:rPr lang="da-DK" sz="1600" dirty="0">
                <a:solidFill>
                  <a:schemeClr val="tx2"/>
                </a:solidFill>
              </a:rPr>
              <a:t>Arbejdet med de tre indikatorer varierer på tværs af arbejdspladser, men relevante og centrale dokumenter, som fx APV-handleplaner, skal indgå i arbejdspladsens Plan A</a:t>
            </a:r>
          </a:p>
          <a:p>
            <a:endParaRPr lang="da-DK" sz="1600" dirty="0">
              <a:solidFill>
                <a:schemeClr val="tx2"/>
              </a:solidFill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C27296B2-2A98-61D6-E37E-2AF7B52472A7}"/>
              </a:ext>
            </a:extLst>
          </p:cNvPr>
          <p:cNvSpPr/>
          <p:nvPr/>
        </p:nvSpPr>
        <p:spPr>
          <a:xfrm>
            <a:off x="7896201" y="394335"/>
            <a:ext cx="2330810" cy="5554946"/>
          </a:xfrm>
          <a:prstGeom prst="roundRect">
            <a:avLst/>
          </a:prstGeom>
          <a:solidFill>
            <a:srgbClr val="CEE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otte indikatorer 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Opgaver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Tydelig sammenhæng mellem den overordnede vision og vores indsatser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Kommunalbestyrelsen får gennemskuelige afrapporteringer, der viser grade af målopfyldelse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Der er gode rammer for faglige refleksion, dialog og udvikling blandt medarbejdere og ledere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Adfærd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Det er en naturlig del af vores opgaveløsning at inddrage borgerne og borgernes perspektiv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Velfungerende samarbejdsrelationer er afgørende for at vi kan skabe værdi for borgeren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Vi har høj trivsel og lavt personalefravær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Struktur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Der er en klar opgavefordeling i afdelinger, på tværs af afdelinger samt i samarbejdet mellem fag- og stabsområder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Det tværfaglige samarbejde er en integreret del af vores struktur 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5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1E1D6-D8CA-7E31-289F-E9350531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APV og handleplaner – en del af adfærdsperspektivet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21C799-A0C7-A118-59AE-BC0501F1D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da-DK" dirty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da-DK" dirty="0">
                <a:solidFill>
                  <a:schemeClr val="tx2"/>
                </a:solidFill>
              </a:rPr>
              <a:t>APV i foråret 2023  - medarbejdertrivselsindeks på 3,5</a:t>
            </a:r>
          </a:p>
          <a:p>
            <a:pPr lvl="0">
              <a:buNone/>
            </a:pPr>
            <a:endParaRPr lang="da-DK" dirty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da-DK" dirty="0">
                <a:solidFill>
                  <a:schemeClr val="tx2"/>
                </a:solidFill>
              </a:rPr>
              <a:t>”Krav i arbejdet” </a:t>
            </a:r>
          </a:p>
          <a:p>
            <a:r>
              <a:rPr lang="da-DK" dirty="0">
                <a:solidFill>
                  <a:schemeClr val="tx2"/>
                </a:solidFill>
              </a:rPr>
              <a:t>2,8 på kommuneniveau (dårligst scorende tema) </a:t>
            </a:r>
          </a:p>
          <a:p>
            <a:r>
              <a:rPr lang="da-DK" dirty="0">
                <a:solidFill>
                  <a:schemeClr val="tx2"/>
                </a:solidFill>
              </a:rPr>
              <a:t>Fortsat gennemgående udfordring på rigtig mange arbejdspladser</a:t>
            </a:r>
          </a:p>
          <a:p>
            <a:pPr marL="0" indent="0">
              <a:buNone/>
            </a:pPr>
            <a:endParaRPr lang="da-DK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tx2"/>
                </a:solidFill>
              </a:rPr>
              <a:t>Handleplaner om ”Krav i arbejdet” som del af arbejdet med høj trivsel og lavt fravær </a:t>
            </a:r>
          </a:p>
          <a:p>
            <a:pPr marL="0" indent="0">
              <a:buNone/>
            </a:pPr>
            <a:endParaRPr lang="da-DK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739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F482E0-3E68-E968-B0CA-72D300E0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Nedslag i arbejdet med Krav i arbejdet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920441-2900-B71E-44E7-96DCFAF13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tx2"/>
                </a:solidFill>
              </a:rPr>
              <a:t>Arbejdsgruppe om Krav i arbejdet nedsat af KommuneMED 2022</a:t>
            </a:r>
          </a:p>
          <a:p>
            <a:endParaRPr lang="da-DK" dirty="0">
              <a:solidFill>
                <a:schemeClr val="tx2"/>
              </a:solidFill>
            </a:endParaRPr>
          </a:p>
          <a:p>
            <a:r>
              <a:rPr lang="da-DK" dirty="0">
                <a:solidFill>
                  <a:schemeClr val="tx2"/>
                </a:solidFill>
              </a:rPr>
              <a:t>Mål i KommuneMEDs strategiplan 2022-2023</a:t>
            </a:r>
          </a:p>
          <a:p>
            <a:endParaRPr lang="da-DK" dirty="0">
              <a:solidFill>
                <a:schemeClr val="tx2"/>
              </a:solidFill>
            </a:endParaRPr>
          </a:p>
          <a:p>
            <a:r>
              <a:rPr lang="da-DK" dirty="0">
                <a:solidFill>
                  <a:schemeClr val="tx2"/>
                </a:solidFill>
              </a:rPr>
              <a:t>Handleplaner for Krav i arbejde på alle arbejdspladser med rød eller gul markering i APV 2023</a:t>
            </a:r>
          </a:p>
          <a:p>
            <a:pPr lvl="1"/>
            <a:r>
              <a:rPr lang="da-DK" sz="2000" dirty="0">
                <a:solidFill>
                  <a:schemeClr val="tx2"/>
                </a:solidFill>
                <a:ea typeface="+mn-ea"/>
                <a:cs typeface="+mn-cs"/>
              </a:rPr>
              <a:t>Værktøj til afdækning af krav i arbejde hos den enkelte medarbejder</a:t>
            </a:r>
          </a:p>
          <a:p>
            <a:pPr lvl="1"/>
            <a:endParaRPr lang="da-DK" dirty="0">
              <a:solidFill>
                <a:schemeClr val="tx2"/>
              </a:solidFill>
            </a:endParaRPr>
          </a:p>
          <a:p>
            <a:r>
              <a:rPr lang="da-DK" dirty="0">
                <a:solidFill>
                  <a:schemeClr val="tx2"/>
                </a:solidFill>
              </a:rPr>
              <a:t>Temadag for alle </a:t>
            </a:r>
            <a:r>
              <a:rPr lang="da-DK" dirty="0" err="1">
                <a:solidFill>
                  <a:schemeClr val="tx2"/>
                </a:solidFill>
              </a:rPr>
              <a:t>TRIO'er</a:t>
            </a:r>
            <a:r>
              <a:rPr lang="da-DK" dirty="0">
                <a:solidFill>
                  <a:schemeClr val="tx2"/>
                </a:solidFill>
              </a:rPr>
              <a:t> om krav i arbejde den 9. juni 2023. </a:t>
            </a:r>
          </a:p>
          <a:p>
            <a:endParaRPr lang="da-DK" dirty="0">
              <a:solidFill>
                <a:schemeClr val="tx2"/>
              </a:solidFill>
            </a:endParaRPr>
          </a:p>
          <a:p>
            <a:r>
              <a:rPr lang="da-DK" dirty="0">
                <a:solidFill>
                  <a:schemeClr val="tx2"/>
                </a:solidFill>
              </a:rPr>
              <a:t>Dagen i dag handler om at få handleplaner ud at leve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483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8827-F6A8-5172-D233-624E52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327" y="469901"/>
            <a:ext cx="8176437" cy="1058863"/>
          </a:xfrm>
        </p:spPr>
        <p:txBody>
          <a:bodyPr/>
          <a:lstStyle/>
          <a:p>
            <a:r>
              <a:rPr lang="da-DK" dirty="0"/>
              <a:t>Vigtig, svær og fælles 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96C4A9-EAEB-3567-361D-EE7707D3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326" y="1160463"/>
            <a:ext cx="5436914" cy="4537075"/>
          </a:xfrm>
        </p:spPr>
        <p:txBody>
          <a:bodyPr/>
          <a:lstStyle/>
          <a:p>
            <a:endParaRPr lang="da-DK" sz="18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da-DK" dirty="0">
                <a:solidFill>
                  <a:schemeClr val="tx2"/>
                </a:solidFill>
                <a:cs typeface="Times New Roman" panose="02020603050405020304" pitchFamily="18" charset="0"/>
              </a:rPr>
              <a:t>Rød igen</a:t>
            </a:r>
          </a:p>
          <a:p>
            <a:r>
              <a:rPr lang="da-DK" dirty="0">
                <a:solidFill>
                  <a:schemeClr val="tx2"/>
                </a:solidFill>
                <a:cs typeface="Times New Roman" panose="02020603050405020304" pitchFamily="18" charset="0"/>
              </a:rPr>
              <a:t>Vilkår?</a:t>
            </a:r>
          </a:p>
          <a:p>
            <a:r>
              <a:rPr lang="da-DK" dirty="0">
                <a:solidFill>
                  <a:schemeClr val="tx2"/>
                </a:solidFill>
                <a:cs typeface="Times New Roman" panose="02020603050405020304" pitchFamily="18" charset="0"/>
              </a:rPr>
              <a:t>Tilgang</a:t>
            </a:r>
          </a:p>
          <a:p>
            <a:endParaRPr lang="da-DK" sz="18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da-DK" sz="18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da-DK" sz="1800" dirty="0">
              <a:solidFill>
                <a:schemeClr val="tx2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EE2F203-4C1E-69E5-4B52-FFF0F278A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701" y="1129009"/>
            <a:ext cx="2844627" cy="433467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0CA79AFD-6074-2BE0-DBAD-79B182611D86}"/>
              </a:ext>
            </a:extLst>
          </p:cNvPr>
          <p:cNvSpPr txBox="1"/>
          <p:nvPr/>
        </p:nvSpPr>
        <p:spPr>
          <a:xfrm>
            <a:off x="1952322" y="2564905"/>
            <a:ext cx="5256583" cy="280756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a-DK" sz="1600" b="0" i="0" u="none" strike="noStrike" kern="1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Skal du overskue for mange ting på en gang i dit arbejde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a-DK" sz="1600" b="0" i="0" u="none" strike="noStrike" kern="1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Er dit arbejde følelsesmæssigt belastende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a-DK" sz="1600" b="0" i="0" u="none" strike="noStrike" kern="1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Er der ofte for meget at lave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a-DK" sz="1600" b="0" i="0" u="none" strike="noStrike" kern="1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Er der en tilpas sammenhæng mellem dine arbejdsopgaver og den tid, du har til rådighed til at løse dem.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a-DK" sz="1600" b="0" i="0" u="none" strike="noStrike" kern="1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Georgi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8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B00B12C-F019-521F-1C98-E2CAA365C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6" b="3618"/>
          <a:stretch/>
        </p:blipFill>
        <p:spPr>
          <a:xfrm>
            <a:off x="6528048" y="2708921"/>
            <a:ext cx="3312368" cy="330235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808827-F6A8-5172-D233-624E52C9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Hvordan?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558FD35-2E0D-6D4A-2E0E-C6A0E3BB3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6004">
            <a:off x="3837677" y="1416519"/>
            <a:ext cx="5248275" cy="121920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96C4A9-EAEB-3567-361D-EE7707D3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428" y="2864888"/>
            <a:ext cx="4554661" cy="2460082"/>
          </a:xfrm>
        </p:spPr>
        <p:txBody>
          <a:bodyPr/>
          <a:lstStyle/>
          <a:p>
            <a:endParaRPr lang="da-DK" dirty="0">
              <a:solidFill>
                <a:schemeClr val="tx2"/>
              </a:solidFill>
            </a:endParaRPr>
          </a:p>
          <a:p>
            <a:endParaRPr lang="da-DK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a-DK" sz="3600" dirty="0">
                <a:solidFill>
                  <a:schemeClr val="tx2"/>
                </a:solidFill>
              </a:rPr>
              <a:t>   To ører – en mund</a:t>
            </a:r>
          </a:p>
          <a:p>
            <a:endParaRPr lang="da-DK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a-DK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834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esøgsteam farvepalette">
      <a:dk1>
        <a:sysClr val="windowText" lastClr="000000"/>
      </a:dk1>
      <a:lt1>
        <a:sysClr val="window" lastClr="FFFFFF"/>
      </a:lt1>
      <a:dk2>
        <a:srgbClr val="3C6E87"/>
      </a:dk2>
      <a:lt2>
        <a:srgbClr val="F2F2F2"/>
      </a:lt2>
      <a:accent1>
        <a:srgbClr val="3C6E87"/>
      </a:accent1>
      <a:accent2>
        <a:srgbClr val="01A0A4"/>
      </a:accent2>
      <a:accent3>
        <a:srgbClr val="96C31E"/>
      </a:accent3>
      <a:accent4>
        <a:srgbClr val="95CDDC"/>
      </a:accent4>
      <a:accent5>
        <a:srgbClr val="D3D2BE"/>
      </a:accent5>
      <a:accent6>
        <a:srgbClr val="FFE264"/>
      </a:accent6>
      <a:hlink>
        <a:srgbClr val="EB5A0B"/>
      </a:hlink>
      <a:folHlink>
        <a:srgbClr val="F59B00"/>
      </a:folHlink>
    </a:clrScheme>
    <a:fontScheme name="Besøgsteam font">
      <a:majorFont>
        <a:latin typeface="Klavika Bold"/>
        <a:ea typeface=""/>
        <a:cs typeface=""/>
      </a:majorFont>
      <a:minorFont>
        <a:latin typeface="Klavik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øgsteam-skabelon-igang" id="{FC3E6762-C633-44E1-B67B-4D707A076FAF}" vid="{BC0566FF-17A3-45D6-B01F-A340A589DC61}"/>
    </a:ext>
  </a:extLst>
</a:theme>
</file>

<file path=ppt/theme/theme2.xml><?xml version="1.0" encoding="utf-8"?>
<a:theme xmlns:a="http://schemas.openxmlformats.org/drawingml/2006/main" name="Office Theme">
  <a:themeElements>
    <a:clrScheme name="Besøgsteam farvepalette">
      <a:dk1>
        <a:sysClr val="windowText" lastClr="000000"/>
      </a:dk1>
      <a:lt1>
        <a:sysClr val="window" lastClr="FFFFFF"/>
      </a:lt1>
      <a:dk2>
        <a:srgbClr val="3C6E87"/>
      </a:dk2>
      <a:lt2>
        <a:srgbClr val="F2F2F2"/>
      </a:lt2>
      <a:accent1>
        <a:srgbClr val="3C6E87"/>
      </a:accent1>
      <a:accent2>
        <a:srgbClr val="01A0A4"/>
      </a:accent2>
      <a:accent3>
        <a:srgbClr val="96C31E"/>
      </a:accent3>
      <a:accent4>
        <a:srgbClr val="95CDDC"/>
      </a:accent4>
      <a:accent5>
        <a:srgbClr val="D3D2BE"/>
      </a:accent5>
      <a:accent6>
        <a:srgbClr val="FFE264"/>
      </a:accent6>
      <a:hlink>
        <a:srgbClr val="EB5A0B"/>
      </a:hlink>
      <a:folHlink>
        <a:srgbClr val="F59B00"/>
      </a:folHlink>
    </a:clrScheme>
    <a:fontScheme name="Besøgsteam font">
      <a:majorFont>
        <a:latin typeface="Klavika Bold"/>
        <a:ea typeface=""/>
        <a:cs typeface=""/>
      </a:majorFont>
      <a:minorFont>
        <a:latin typeface="Klavik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øgsteam-skabelon-igang" id="{FC3E6762-C633-44E1-B67B-4D707A076FAF}" vid="{1B64225C-0922-42A2-A3D5-7068E100909B}"/>
    </a:ext>
  </a:extLst>
</a:theme>
</file>

<file path=ppt/theme/theme3.xml><?xml version="1.0" encoding="utf-8"?>
<a:theme xmlns:a="http://schemas.openxmlformats.org/drawingml/2006/main" name="Albertslund Kommune">
  <a:themeElements>
    <a:clrScheme name="Brugerdefineret 1">
      <a:dk1>
        <a:srgbClr val="7F7F7F"/>
      </a:dk1>
      <a:lt1>
        <a:srgbClr val="FFFFFF"/>
      </a:lt1>
      <a:dk2>
        <a:srgbClr val="000000"/>
      </a:dk2>
      <a:lt2>
        <a:srgbClr val="034EA2"/>
      </a:lt2>
      <a:accent1>
        <a:srgbClr val="034EA2"/>
      </a:accent1>
      <a:accent2>
        <a:srgbClr val="77B6FC"/>
      </a:accent2>
      <a:accent3>
        <a:srgbClr val="3391FB"/>
      </a:accent3>
      <a:accent4>
        <a:srgbClr val="023A79"/>
      </a:accent4>
      <a:accent5>
        <a:srgbClr val="012751"/>
      </a:accent5>
      <a:accent6>
        <a:srgbClr val="7F7F7F"/>
      </a:accent6>
      <a:hlink>
        <a:srgbClr val="034EA2"/>
      </a:hlink>
      <a:folHlink>
        <a:srgbClr val="77B6FC"/>
      </a:folHlink>
    </a:clrScheme>
    <a:fontScheme name="Albertslund">
      <a:majorFont>
        <a:latin typeface="Open San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defRPr i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i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2" id="{C625A3AB-C5DF-46F6-9318-28A47BEE7F40}" vid="{081F9F37-909E-41FF-A4F1-AB24744A10FF}"/>
    </a:ext>
  </a:extLst>
</a:theme>
</file>

<file path=ppt/theme/theme4.xml><?xml version="1.0" encoding="utf-8"?>
<a:theme xmlns:a="http://schemas.openxmlformats.org/drawingml/2006/main" name="1_Albertslund Kommune">
  <a:themeElements>
    <a:clrScheme name="1 Albertslund Miljø &amp; Teknik">
      <a:dk1>
        <a:srgbClr val="7F7F7F"/>
      </a:dk1>
      <a:lt1>
        <a:srgbClr val="FFFFFF"/>
      </a:lt1>
      <a:dk2>
        <a:srgbClr val="000000"/>
      </a:dk2>
      <a:lt2>
        <a:srgbClr val="034EA2"/>
      </a:lt2>
      <a:accent1>
        <a:srgbClr val="497729"/>
      </a:accent1>
      <a:accent2>
        <a:srgbClr val="92AD7F"/>
      </a:accent2>
      <a:accent3>
        <a:srgbClr val="37591F"/>
      </a:accent3>
      <a:accent4>
        <a:srgbClr val="6D9254"/>
      </a:accent4>
      <a:accent5>
        <a:srgbClr val="B6C9A9"/>
      </a:accent5>
      <a:accent6>
        <a:srgbClr val="DBE4D4"/>
      </a:accent6>
      <a:hlink>
        <a:srgbClr val="497729"/>
      </a:hlink>
      <a:folHlink>
        <a:srgbClr val="8CC63F"/>
      </a:folHlink>
    </a:clrScheme>
    <a:fontScheme name="Albertslund">
      <a:majorFont>
        <a:latin typeface="Open San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defRPr i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i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 skabelon grøn" id="{C2A9BB1A-6A3F-43A2-BEB5-47200EE3B5DC}" vid="{F96513E9-2DE0-4F9A-B137-6017C6945FF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202172A6954408F5BE23ABD884B73" ma:contentTypeVersion="14" ma:contentTypeDescription="Create a new document." ma:contentTypeScope="" ma:versionID="7b1fd188986fbc50c1c967b889c2e99d">
  <xsd:schema xmlns:xsd="http://www.w3.org/2001/XMLSchema" xmlns:xs="http://www.w3.org/2001/XMLSchema" xmlns:p="http://schemas.microsoft.com/office/2006/metadata/properties" xmlns:ns2="92ecdea6-df05-4245-ad13-a4e077775315" xmlns:ns3="f614753d-56ab-4c42-bab7-4ccb035b48f7" targetNamespace="http://schemas.microsoft.com/office/2006/metadata/properties" ma:root="true" ma:fieldsID="ea9f62add4862a1d5931c28dad2c3ec7" ns2:_="" ns3:_="">
    <xsd:import namespace="92ecdea6-df05-4245-ad13-a4e077775315"/>
    <xsd:import namespace="f614753d-56ab-4c42-bab7-4ccb035b48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cdea6-df05-4245-ad13-a4e0777753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059fb8e-7674-4007-8b0c-c8fa4feca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753d-56ab-4c42-bab7-4ccb035b48f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d46600-f5e4-4530-b8c3-cef917336838}" ma:internalName="TaxCatchAll" ma:showField="CatchAllData" ma:web="f614753d-56ab-4c42-bab7-4ccb035b48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14753d-56ab-4c42-bab7-4ccb035b48f7" xsi:nil="true"/>
    <lcf76f155ced4ddcb4097134ff3c332f xmlns="92ecdea6-df05-4245-ad13-a4e077775315">
      <Terms xmlns="http://schemas.microsoft.com/office/infopath/2007/PartnerControls"/>
    </lcf76f155ced4ddcb4097134ff3c332f>
    <SharedWithUsers xmlns="f614753d-56ab-4c42-bab7-4ccb035b48f7">
      <UserInfo>
        <DisplayName>Trine Juel Billum</DisplayName>
        <AccountId>51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5CCB0B-441E-49A0-8D7D-438F625798E4}">
  <ds:schemaRefs>
    <ds:schemaRef ds:uri="92ecdea6-df05-4245-ad13-a4e077775315"/>
    <ds:schemaRef ds:uri="f614753d-56ab-4c42-bab7-4ccb035b48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8111453-56C2-4A6D-B1EA-BF963D7FE581}">
  <ds:schemaRefs>
    <ds:schemaRef ds:uri="92ecdea6-df05-4245-ad13-a4e077775315"/>
    <ds:schemaRef ds:uri="f614753d-56ab-4c42-bab7-4ccb035b48f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B20A38-7F02-47FB-B275-600A71DEB7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1440</Words>
  <Application>Microsoft Office PowerPoint</Application>
  <PresentationFormat>Widescreen</PresentationFormat>
  <Paragraphs>228</Paragraphs>
  <Slides>34</Slides>
  <Notes>27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11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34</vt:i4>
      </vt:variant>
    </vt:vector>
  </HeadingPairs>
  <TitlesOfParts>
    <vt:vector size="49" baseType="lpstr">
      <vt:lpstr>Arial</vt:lpstr>
      <vt:lpstr>Arial Unicode MS</vt:lpstr>
      <vt:lpstr>Calibri</vt:lpstr>
      <vt:lpstr>Georgia</vt:lpstr>
      <vt:lpstr>Klavika Bold</vt:lpstr>
      <vt:lpstr>Klavika Light</vt:lpstr>
      <vt:lpstr>Klavika Regular</vt:lpstr>
      <vt:lpstr>Open Sans</vt:lpstr>
      <vt:lpstr>Tahoma</vt:lpstr>
      <vt:lpstr>Times New Roman</vt:lpstr>
      <vt:lpstr>Verdana</vt:lpstr>
      <vt:lpstr>Custom Design</vt:lpstr>
      <vt:lpstr>Office Theme</vt:lpstr>
      <vt:lpstr>Albertslund Kommune</vt:lpstr>
      <vt:lpstr>1_Albertslund Kommune</vt:lpstr>
      <vt:lpstr>   Hold fast i APV-handleplaner </vt:lpstr>
      <vt:lpstr>Velkomst   Henrik Harder, kommunaldirektør Maiken Amisse, næstformand KommuneMED </vt:lpstr>
      <vt:lpstr>StoreMEDdag 2023</vt:lpstr>
      <vt:lpstr>PowerPoint-præsentation</vt:lpstr>
      <vt:lpstr>Plan A og indikatorer</vt:lpstr>
      <vt:lpstr>APV og handleplaner – en del af adfærdsperspektivet</vt:lpstr>
      <vt:lpstr>Nedslag i arbejdet med Krav i arbejdet</vt:lpstr>
      <vt:lpstr>Vigtig, svær og fælles dagsorden</vt:lpstr>
      <vt:lpstr>Hvordan? </vt:lpstr>
      <vt:lpstr>Hvem er vi her i dag?</vt:lpstr>
      <vt:lpstr>Hold fast i APV-handleplaner</vt:lpstr>
      <vt:lpstr>Lidt til os … tak </vt:lpstr>
      <vt:lpstr>Hvor langt er I med handleplaner lige nu?</vt:lpstr>
      <vt:lpstr>PowerPoint-præsentation</vt:lpstr>
      <vt:lpstr>Prioritering af opgaver i Børnehaven Søndergård</vt:lpstr>
      <vt:lpstr>Pauser/restitution på Egelundskolen</vt:lpstr>
      <vt:lpstr>Mening, klarhed og beredskab … (9. juni 2023) </vt:lpstr>
      <vt:lpstr>Positive faktorer i det psykiske arbejdsmiljø</vt:lpstr>
      <vt:lpstr> </vt:lpstr>
      <vt:lpstr>Om krav i arbejdet   ved Joan Bendiksen</vt:lpstr>
      <vt:lpstr>StoreMEDdag 2023</vt:lpstr>
      <vt:lpstr>MED og arbejdsmiljø</vt:lpstr>
      <vt:lpstr>PowerPoint-præsentation</vt:lpstr>
      <vt:lpstr>PowerPoint-præsentation</vt:lpstr>
      <vt:lpstr>PowerPoint-præsentation</vt:lpstr>
      <vt:lpstr>Lige om snart jer og jeres handleplaner …</vt:lpstr>
      <vt:lpstr>Handleplansarbejdet … Fx kan I gøre sådan: </vt:lpstr>
      <vt:lpstr>Jeres handleplaner – holde fast og kvalificere</vt:lpstr>
      <vt:lpstr>Jeres handleplaner – holde fast og kvalificere</vt:lpstr>
      <vt:lpstr>Handleplansarbejde  </vt:lpstr>
      <vt:lpstr>Hvor langt er I med handleplaner lige nu?</vt:lpstr>
      <vt:lpstr>Lidt til os … tak </vt:lpstr>
      <vt:lpstr>Afrunding  Henrik Harder, kommunaldirektør </vt:lpstr>
      <vt:lpstr>Tak for i dag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TEMADAG OM ARBEJDSMILJØ,  Voksne, Job og Handicap i Aarhus Kommune 10. maj 2022    BFA’s besøgsteam</dc:title>
  <dc:creator>Stig Ingemann Sørensen</dc:creator>
  <cp:lastModifiedBy>Susanne Nilherd Halle</cp:lastModifiedBy>
  <cp:revision>4</cp:revision>
  <cp:lastPrinted>2023-04-17T12:39:42Z</cp:lastPrinted>
  <dcterms:created xsi:type="dcterms:W3CDTF">2022-05-04T11:35:51Z</dcterms:created>
  <dcterms:modified xsi:type="dcterms:W3CDTF">2023-12-01T08:14:16Z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0x010100FCD202172A6954408F5BE23ABD884B73</vt:lpwstr>
  </property>
  <property fmtid="{D5CDD505-2E9C-101B-9397-08002B2CF9AE}" pid="3" name="Order">
    <vt:r8>40235800</vt:r8>
  </property>
  <property fmtid="{D5CDD505-2E9C-101B-9397-08002B2CF9AE}" pid="4" name="MediaServiceImageTags">
    <vt:lpwstr/>
  </property>
</Properties>
</file>