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7"/>
  </p:notesMasterIdLst>
  <p:sldIdLst>
    <p:sldId id="281" r:id="rId2"/>
    <p:sldId id="282" r:id="rId3"/>
    <p:sldId id="283" r:id="rId4"/>
    <p:sldId id="284" r:id="rId5"/>
    <p:sldId id="279" r:id="rId6"/>
  </p:sldIdLst>
  <p:sldSz cx="9144000" cy="6858000" type="screen4x3"/>
  <p:notesSz cx="6858000" cy="9144000"/>
  <p:embeddedFontLst>
    <p:embeddedFont>
      <p:font typeface="Arial Unicode MS" panose="020B0604020202020204" charset="-128"/>
      <p:regular r:id="rId8"/>
    </p:embeddedFont>
    <p:embeddedFont>
      <p:font typeface="Georgia" panose="02040502050405020303" pitchFamily="18" charset="0"/>
      <p:regular r:id="rId9"/>
      <p:bold r:id="rId10"/>
      <p:italic r:id="rId11"/>
      <p:boldItalic r:id="rId12"/>
    </p:embeddedFont>
    <p:embeddedFont>
      <p:font typeface="Open Sans" panose="020B0606030504020204" pitchFamily="34" charset="0"/>
      <p:regular r:id="rId13"/>
      <p:bold r:id="rId14"/>
      <p:italic r:id="rId15"/>
      <p:boldItalic r:id="rId16"/>
    </p:embeddedFont>
  </p:embeddedFontLst>
  <p:defaultTextStyle>
    <a:defPPr>
      <a:defRPr lang="da-D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71">
          <p15:clr>
            <a:srgbClr val="A4A3A4"/>
          </p15:clr>
        </p15:guide>
        <p15:guide id="2" orient="horz" pos="3929">
          <p15:clr>
            <a:srgbClr val="A4A3A4"/>
          </p15:clr>
        </p15:guide>
        <p15:guide id="3" orient="horz" pos="368">
          <p15:clr>
            <a:srgbClr val="A4A3A4"/>
          </p15:clr>
        </p15:guide>
        <p15:guide id="4" orient="horz" pos="2560">
          <p15:clr>
            <a:srgbClr val="A4A3A4"/>
          </p15:clr>
        </p15:guide>
        <p15:guide id="5" orient="horz" pos="2441">
          <p15:clr>
            <a:srgbClr val="A4A3A4"/>
          </p15:clr>
        </p15:guide>
        <p15:guide id="6" orient="horz" pos="119">
          <p15:clr>
            <a:srgbClr val="A4A3A4"/>
          </p15:clr>
        </p15:guide>
        <p15:guide id="7" orient="horz" pos="4133">
          <p15:clr>
            <a:srgbClr val="A4A3A4"/>
          </p15:clr>
        </p15:guide>
        <p15:guide id="8" orient="horz" pos="38">
          <p15:clr>
            <a:srgbClr val="A4A3A4"/>
          </p15:clr>
        </p15:guide>
        <p15:guide id="9" pos="317">
          <p15:clr>
            <a:srgbClr val="A4A3A4"/>
          </p15:clr>
        </p15:guide>
        <p15:guide id="10" pos="5443">
          <p15:clr>
            <a:srgbClr val="A4A3A4"/>
          </p15:clr>
        </p15:guide>
        <p15:guide id="11" pos="2821">
          <p15:clr>
            <a:srgbClr val="A4A3A4"/>
          </p15:clr>
        </p15:guide>
        <p15:guide id="12" pos="2939">
          <p15:clr>
            <a:srgbClr val="A4A3A4"/>
          </p15:clr>
        </p15:guide>
        <p15:guide id="13" pos="105">
          <p15:clr>
            <a:srgbClr val="A4A3A4"/>
          </p15:clr>
        </p15:guide>
        <p15:guide id="14" pos="565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008C"/>
    <a:srgbClr val="7F7F7F"/>
    <a:srgbClr val="FFDD00"/>
    <a:srgbClr val="BF1F24"/>
    <a:srgbClr val="F7931C"/>
    <a:srgbClr val="7ACC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ema til typografi 1 - Markering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yst layout 1 - Markering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683" autoAdjust="0"/>
    <p:restoredTop sz="94660"/>
  </p:normalViewPr>
  <p:slideViewPr>
    <p:cSldViewPr showGuides="1">
      <p:cViewPr varScale="1">
        <p:scale>
          <a:sx n="72" d="100"/>
          <a:sy n="72" d="100"/>
        </p:scale>
        <p:origin x="1158" y="66"/>
      </p:cViewPr>
      <p:guideLst>
        <p:guide orient="horz" pos="1071"/>
        <p:guide orient="horz" pos="3929"/>
        <p:guide orient="horz" pos="368"/>
        <p:guide orient="horz" pos="2560"/>
        <p:guide orient="horz" pos="2441"/>
        <p:guide orient="horz" pos="119"/>
        <p:guide orient="horz" pos="4133"/>
        <p:guide orient="horz" pos="38"/>
        <p:guide pos="317"/>
        <p:guide pos="5443"/>
        <p:guide pos="2821"/>
        <p:guide pos="2939"/>
        <p:guide pos="105"/>
        <p:guide pos="565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9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font" Target="fonts/font8.fntdata"/><Relationship Id="rId10" Type="http://schemas.openxmlformats.org/officeDocument/2006/relationships/font" Target="fonts/font3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a-DK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a-DK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/>
              <a:t>Click to edit Master text styles</a:t>
            </a:r>
          </a:p>
          <a:p>
            <a:pPr lvl="1"/>
            <a:r>
              <a:rPr lang="da-DK"/>
              <a:t>Second level</a:t>
            </a:r>
          </a:p>
          <a:p>
            <a:pPr lvl="2"/>
            <a:r>
              <a:rPr lang="da-DK"/>
              <a:t>Third level</a:t>
            </a:r>
          </a:p>
          <a:p>
            <a:pPr lvl="3"/>
            <a:r>
              <a:rPr lang="da-DK"/>
              <a:t>Fourth level</a:t>
            </a:r>
          </a:p>
          <a:p>
            <a:pPr lvl="4"/>
            <a:r>
              <a:rPr lang="da-DK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a-DK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775D998-57E5-48B9-8D5D-41860F536BB6}" type="slidenum">
              <a:rPr lang="da-DK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92011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emf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0" y="0"/>
            <a:ext cx="9144000" cy="2204864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schemeClr val="tx1"/>
              </a:solidFill>
            </a:endParaRPr>
          </a:p>
        </p:txBody>
      </p:sp>
      <p:pic>
        <p:nvPicPr>
          <p:cNvPr id="2" name="Billede 1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196" b="28114"/>
          <a:stretch/>
        </p:blipFill>
        <p:spPr>
          <a:xfrm>
            <a:off x="0" y="50334"/>
            <a:ext cx="9144000" cy="2209204"/>
          </a:xfrm>
          <a:prstGeom prst="rect">
            <a:avLst/>
          </a:prstGeom>
        </p:spPr>
      </p:pic>
      <p:sp>
        <p:nvSpPr>
          <p:cNvPr id="3075" name="Rectangle 3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788304" y="1908000"/>
            <a:ext cx="7589610" cy="1618714"/>
          </a:xfrm>
        </p:spPr>
        <p:txBody>
          <a:bodyPr anchor="b" anchorCtr="0"/>
          <a:lstStyle>
            <a:lvl1pPr>
              <a:lnSpc>
                <a:spcPct val="83000"/>
              </a:lnSpc>
              <a:defRPr sz="6000" baseline="0">
                <a:solidFill>
                  <a:srgbClr val="7F7F7F"/>
                </a:solidFill>
              </a:defRPr>
            </a:lvl1pPr>
          </a:lstStyle>
          <a:p>
            <a:pPr lvl="0"/>
            <a:r>
              <a:rPr lang="da-DK" noProof="0" dirty="0"/>
              <a:t>Klik, og tilføj titel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50184" y="3814166"/>
            <a:ext cx="7439598" cy="17526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i="1">
                <a:solidFill>
                  <a:srgbClr val="7F7F7F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a-DK" noProof="0" dirty="0"/>
              <a:t>Klik, og tilføj underoverskrift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8027E-75D8-4E45-9E8E-1595773F0041}" type="datetime2">
              <a:rPr lang="da-DK" smtClean="0"/>
              <a:pPr/>
              <a:t>28. april 2022</a:t>
            </a:fld>
            <a:endParaRPr lang="da-DK" dirty="0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57A29-F2F5-41C9-9D61-59DDDBBF376E}" type="slidenum">
              <a:rPr lang="da-DK" smtClean="0"/>
              <a:pPr/>
              <a:t>‹nr.›</a:t>
            </a:fld>
            <a:endParaRPr lang="da-DK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7" y="584201"/>
            <a:ext cx="8137525" cy="5653112"/>
          </a:xfrm>
        </p:spPr>
        <p:txBody>
          <a:bodyPr/>
          <a:lstStyle/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1BCECD-DF0F-4558-8209-8405D1F1D426}" type="datetime2">
              <a:rPr lang="da-DK" noProof="0"/>
              <a:pPr/>
              <a:t>28. april 2022</a:t>
            </a:fld>
            <a:endParaRPr lang="da-DK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F35900-392D-46F4-8341-366E91CBDAA0}" type="slidenum">
              <a:rPr lang="da-DK" noProof="0"/>
              <a:pPr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3826820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killebl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schemeClr val="tx1"/>
              </a:solidFill>
            </a:endParaRPr>
          </a:p>
        </p:txBody>
      </p:sp>
      <p:pic>
        <p:nvPicPr>
          <p:cNvPr id="13" name="Billede 12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196" b="7916"/>
          <a:stretch/>
        </p:blipFill>
        <p:spPr>
          <a:xfrm>
            <a:off x="0" y="4028084"/>
            <a:ext cx="9144000" cy="28299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9975" y="584200"/>
            <a:ext cx="8202991" cy="2519931"/>
          </a:xfrm>
        </p:spPr>
        <p:txBody>
          <a:bodyPr anchor="b" anchorCtr="0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da-DK" noProof="0" dirty="0"/>
              <a:t>Klik, og tilføj titel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03237" y="3360904"/>
            <a:ext cx="8137525" cy="703096"/>
          </a:xfrm>
        </p:spPr>
        <p:txBody>
          <a:bodyPr/>
          <a:lstStyle>
            <a:lvl1pPr marL="0" indent="0" algn="l">
              <a:buNone/>
              <a:defRPr sz="2000" i="1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a-DK" noProof="0" dirty="0"/>
              <a:t>Klik, og tilføj underoverskrift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27C61A6-647D-4B2B-8346-C503198F10DB}" type="datetime2">
              <a:rPr lang="da-DK" noProof="0" smtClean="0"/>
              <a:pPr/>
              <a:t>28. april 2022</a:t>
            </a:fld>
            <a:endParaRPr lang="da-DK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da-DK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5CA7DE-EF32-49F9-A743-135778064C71}" type="slidenum">
              <a:rPr lang="da-DK" noProof="0"/>
              <a:pPr/>
              <a:t>‹nr.›</a:t>
            </a:fld>
            <a:endParaRPr lang="da-DK" noProof="0"/>
          </a:p>
        </p:txBody>
      </p:sp>
      <p:pic>
        <p:nvPicPr>
          <p:cNvPr id="10" name="Billed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035" y="6382131"/>
            <a:ext cx="1459770" cy="287646"/>
          </a:xfrm>
          <a:prstGeom prst="rect">
            <a:avLst/>
          </a:prstGeom>
        </p:spPr>
      </p:pic>
      <p:pic>
        <p:nvPicPr>
          <p:cNvPr id="11" name="Billede 10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1579" y="6300230"/>
            <a:ext cx="662774" cy="450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71916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/>
              <a:t>Klik for at redigere titeltypografien i masteren</a:t>
            </a:r>
            <a:endParaRPr lang="da-DK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CF30C1-C16D-433C-A96A-D83E69CDD0AF}" type="datetime2">
              <a:rPr lang="da-DK" noProof="0"/>
              <a:pPr/>
              <a:t>28. april 2022</a:t>
            </a:fld>
            <a:endParaRPr lang="da-DK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46643C-3FBF-4A6C-AE6E-30C03FEB2E00}" type="slidenum">
              <a:rPr lang="da-DK" noProof="0"/>
              <a:pPr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1941605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F6E8D41-AB85-4137-B54C-08EAF5DD5794}" type="datetime2">
              <a:rPr lang="da-DK"/>
              <a:pPr/>
              <a:t>28. april 2022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F77152-ABBE-41DA-A982-CA0A10BA369D}" type="slidenum">
              <a:rPr lang="da-DK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26004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verskrift og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/>
              <a:t>Klik for at redigere titeltypografien i masteren</a:t>
            </a:r>
            <a:endParaRPr lang="da-DK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1BCECD-DF0F-4558-8209-8405D1F1D426}" type="datetime2">
              <a:rPr lang="da-DK" noProof="0"/>
              <a:pPr/>
              <a:t>28. april 2022</a:t>
            </a:fld>
            <a:endParaRPr lang="da-DK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F35900-392D-46F4-8341-366E91CBDAA0}" type="slidenum">
              <a:rPr lang="da-DK" noProof="0"/>
              <a:pPr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208594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Overskrift og to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/>
              <a:t>Klik for at redigere titeltypografien i masteren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700213"/>
            <a:ext cx="3975100" cy="453707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5663" y="1700213"/>
            <a:ext cx="3975100" cy="453707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575FBE-562C-41D5-8814-F60D350A2B2D}" type="datetime2">
              <a:rPr lang="da-DK" noProof="0"/>
              <a:pPr/>
              <a:t>28. april 2022</a:t>
            </a:fld>
            <a:endParaRPr lang="da-DK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CFF931-D198-4569-94B6-C4CEBA5B3359}" type="slidenum">
              <a:rPr lang="da-DK" noProof="0"/>
              <a:pPr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016164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tre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/>
              <a:t>Klik for at redigere titeltypografien i masteren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700213"/>
            <a:ext cx="3975099" cy="453707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5663" y="1700213"/>
            <a:ext cx="3975100" cy="217487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575FBE-562C-41D5-8814-F60D350A2B2D}" type="datetime2">
              <a:rPr lang="da-DK" noProof="0"/>
              <a:pPr/>
              <a:t>28. april 2022</a:t>
            </a:fld>
            <a:endParaRPr lang="da-DK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CFF931-D198-4569-94B6-C4CEBA5B3359}" type="slidenum">
              <a:rPr lang="da-DK" noProof="0"/>
              <a:pPr/>
              <a:t>‹nr.›</a:t>
            </a:fld>
            <a:endParaRPr lang="da-DK" noProof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4665662" y="4064000"/>
            <a:ext cx="3975100" cy="2173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792061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ternativ tre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/>
              <a:t>Klik for at redigere titeltypografien i masteren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8027E-75D8-4E45-9E8E-1595773F0041}" type="datetime2">
              <a:rPr lang="da-DK" noProof="0" smtClean="0"/>
              <a:pPr/>
              <a:t>28. april 2022</a:t>
            </a:fld>
            <a:endParaRPr lang="da-DK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57A29-F2F5-41C9-9D61-59DDDBBF376E}" type="slidenum">
              <a:rPr lang="da-DK" noProof="0" smtClean="0"/>
              <a:pPr/>
              <a:t>‹nr.›</a:t>
            </a:fld>
            <a:endParaRPr lang="da-DK" noProof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503238" y="1700213"/>
            <a:ext cx="3975100" cy="217487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>
          <a:xfrm>
            <a:off x="503238" y="4064000"/>
            <a:ext cx="3975099" cy="217328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5"/>
          </p:nvPr>
        </p:nvSpPr>
        <p:spPr>
          <a:xfrm>
            <a:off x="4665662" y="1700213"/>
            <a:ext cx="3975101" cy="453707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3302961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fire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/>
              <a:t>Klik for at redigere titeltypografien i masteren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8027E-75D8-4E45-9E8E-1595773F0041}" type="datetime2">
              <a:rPr lang="da-DK" noProof="0" smtClean="0"/>
              <a:pPr/>
              <a:t>28. april 2022</a:t>
            </a:fld>
            <a:endParaRPr lang="da-DK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57A29-F2F5-41C9-9D61-59DDDBBF376E}" type="slidenum">
              <a:rPr lang="da-DK" noProof="0" smtClean="0"/>
              <a:pPr/>
              <a:t>‹nr.›</a:t>
            </a:fld>
            <a:endParaRPr lang="da-DK" noProof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503238" y="1700213"/>
            <a:ext cx="3975100" cy="217487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>
          <a:xfrm>
            <a:off x="503238" y="4064000"/>
            <a:ext cx="3975099" cy="2173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5"/>
          </p:nvPr>
        </p:nvSpPr>
        <p:spPr>
          <a:xfrm>
            <a:off x="4665662" y="1700213"/>
            <a:ext cx="3975101" cy="217487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6"/>
          </p:nvPr>
        </p:nvSpPr>
        <p:spPr>
          <a:xfrm>
            <a:off x="4665662" y="4064000"/>
            <a:ext cx="3975101" cy="2173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2368432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t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152400"/>
            <a:ext cx="9144000" cy="6084888"/>
          </a:xfrm>
          <a:solidFill>
            <a:schemeClr val="bg1"/>
          </a:solidFill>
        </p:spPr>
        <p:txBody>
          <a:bodyPr tIns="684000"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da-DK" noProof="0"/>
              <a:t>Klik på ikonet for at tilføje et billede</a:t>
            </a:r>
            <a:endParaRPr lang="da-DK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8027E-75D8-4E45-9E8E-1595773F0041}" type="datetime2">
              <a:rPr lang="da-DK" noProof="0" smtClean="0"/>
              <a:pPr/>
              <a:t>28. april 2022</a:t>
            </a:fld>
            <a:endParaRPr lang="da-DK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57A29-F2F5-41C9-9D61-59DDDBBF376E}" type="slidenum">
              <a:rPr lang="da-DK" noProof="0" smtClean="0"/>
              <a:pPr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49104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/>
              <a:t>Klik for at redigere titeltypografien i masteren</a:t>
            </a:r>
            <a:endParaRPr lang="da-DK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8027E-75D8-4E45-9E8E-1595773F0041}" type="datetime2">
              <a:rPr lang="da-DK" noProof="0" smtClean="0"/>
              <a:pPr/>
              <a:t>28. april 2022</a:t>
            </a:fld>
            <a:endParaRPr lang="da-DK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57A29-F2F5-41C9-9D61-59DDDBBF376E}" type="slidenum">
              <a:rPr lang="da-DK" noProof="0" smtClean="0"/>
              <a:pPr/>
              <a:t>‹nr.›</a:t>
            </a:fld>
            <a:endParaRPr lang="da-DK" noProof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503238" y="1700214"/>
            <a:ext cx="3975100" cy="4537074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665662" y="1700214"/>
            <a:ext cx="3975101" cy="4537074"/>
          </a:xfrm>
          <a:solidFill>
            <a:schemeClr val="bg1"/>
          </a:solidFill>
        </p:spPr>
        <p:txBody>
          <a:bodyPr tIns="684000"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da-DK" noProof="0"/>
              <a:t>Klik på ikonet for at tilføje et billede</a:t>
            </a:r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168001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e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/>
              <a:t>Klik for at redigere titeltypografien i masteren</a:t>
            </a:r>
            <a:endParaRPr lang="da-DK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8027E-75D8-4E45-9E8E-1595773F0041}" type="datetime2">
              <a:rPr lang="da-DK" noProof="0" smtClean="0"/>
              <a:pPr/>
              <a:t>28. april 2022</a:t>
            </a:fld>
            <a:endParaRPr lang="da-DK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57A29-F2F5-41C9-9D61-59DDDBBF376E}" type="slidenum">
              <a:rPr lang="da-DK" noProof="0" smtClean="0"/>
              <a:pPr/>
              <a:t>‹nr.›</a:t>
            </a:fld>
            <a:endParaRPr lang="da-DK" noProof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503238" y="1700214"/>
            <a:ext cx="3975100" cy="4537074"/>
          </a:xfrm>
          <a:solidFill>
            <a:schemeClr val="bg1"/>
          </a:solidFill>
        </p:spPr>
        <p:txBody>
          <a:bodyPr tIns="684000"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da-DK" noProof="0"/>
              <a:t>Klik på ikonet for at tilføje et billede</a:t>
            </a:r>
            <a:endParaRPr lang="da-DK" noProof="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4665662" y="1700214"/>
            <a:ext cx="3975101" cy="4537074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4037192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/>
          <p:cNvSpPr/>
          <p:nvPr userDrawn="1"/>
        </p:nvSpPr>
        <p:spPr>
          <a:xfrm>
            <a:off x="0" y="0"/>
            <a:ext cx="9144000" cy="152400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schemeClr val="tx1"/>
              </a:solidFill>
            </a:endParaRPr>
          </a:p>
        </p:txBody>
      </p:sp>
      <p:pic>
        <p:nvPicPr>
          <p:cNvPr id="10" name="Billede 9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035" y="6382131"/>
            <a:ext cx="1459770" cy="287646"/>
          </a:xfrm>
          <a:prstGeom prst="rect">
            <a:avLst/>
          </a:prstGeom>
        </p:spPr>
      </p:pic>
      <p:pic>
        <p:nvPicPr>
          <p:cNvPr id="11" name="Billede 10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1579" y="6300230"/>
            <a:ext cx="662774" cy="450983"/>
          </a:xfrm>
          <a:prstGeom prst="rect">
            <a:avLst/>
          </a:prstGeom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4326" y="584201"/>
            <a:ext cx="8176437" cy="1116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00213"/>
            <a:ext cx="8137525" cy="4537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03238" y="0"/>
            <a:ext cx="1119567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700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fld id="{5888027E-75D8-4E45-9E8E-1595773F0041}" type="datetime2">
              <a:rPr lang="da-DK" smtClean="0"/>
              <a:pPr/>
              <a:t>28. april 2022</a:t>
            </a:fld>
            <a:endParaRPr lang="da-DK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19672" y="0"/>
            <a:ext cx="666074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700">
                <a:solidFill>
                  <a:schemeClr val="bg1"/>
                </a:solidFill>
                <a:latin typeface="+mj-lt"/>
              </a:defRPr>
            </a:lvl1pPr>
          </a:lstStyle>
          <a:p>
            <a:endParaRPr lang="da-DK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21579" y="0"/>
            <a:ext cx="311766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700">
                <a:solidFill>
                  <a:schemeClr val="bg1"/>
                </a:solidFill>
                <a:latin typeface="+mj-lt"/>
              </a:defRPr>
            </a:lvl1pPr>
          </a:lstStyle>
          <a:p>
            <a:fld id="{B6C57A29-F2F5-41C9-9D61-59DDDBBF376E}" type="slidenum">
              <a:rPr lang="da-DK" smtClean="0"/>
              <a:pPr/>
              <a:t>‹nr.›</a:t>
            </a:fld>
            <a:endParaRPr lang="da-DK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2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0" r:id="rId10"/>
    <p:sldLayoutId id="2147483787" r:id="rId11"/>
    <p:sldLayoutId id="2147483664" r:id="rId12"/>
    <p:sldLayoutId id="2147483665" r:id="rId13"/>
  </p:sldLayoutIdLst>
  <p:txStyles>
    <p:titleStyle>
      <a:lvl1pPr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3600">
          <a:solidFill>
            <a:srgbClr val="7F7F7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214DA2"/>
          </a:solidFill>
          <a:latin typeface="Arial Unicode MS" pitchFamily="34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214DA2"/>
          </a:solidFill>
          <a:latin typeface="Arial Unicode MS" pitchFamily="34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214DA2"/>
          </a:solidFill>
          <a:latin typeface="Arial Unicode MS" pitchFamily="34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214DA2"/>
          </a:solidFill>
          <a:latin typeface="Arial Unicode MS" pitchFamily="34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214DA2"/>
          </a:solidFill>
          <a:latin typeface="Arial Unicode MS" pitchFamily="3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214DA2"/>
          </a:solidFill>
          <a:latin typeface="Arial Unicode MS" pitchFamily="3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214DA2"/>
          </a:solidFill>
          <a:latin typeface="Arial Unicode MS" pitchFamily="3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214DA2"/>
          </a:solidFill>
          <a:latin typeface="Arial Unicode MS" pitchFamily="34" charset="-128"/>
        </a:defRPr>
      </a:lvl9pPr>
    </p:titleStyle>
    <p:bodyStyle>
      <a:lvl1pPr marL="324000" indent="-324000" algn="l" rtl="0" eaLnBrk="1" fontAlgn="base" hangingPunct="1">
        <a:spcBef>
          <a:spcPct val="20000"/>
        </a:spcBef>
        <a:spcAft>
          <a:spcPct val="0"/>
        </a:spcAft>
        <a:buChar char="•"/>
        <a:defRPr sz="2000" i="1">
          <a:solidFill>
            <a:schemeClr val="tx1"/>
          </a:solidFill>
          <a:latin typeface="+mn-lt"/>
          <a:ea typeface="+mn-ea"/>
          <a:cs typeface="+mn-cs"/>
        </a:defRPr>
      </a:lvl1pPr>
      <a:lvl2pPr marL="640800" indent="-284400" algn="l" rtl="0" eaLnBrk="1" fontAlgn="base" hangingPunct="1">
        <a:spcBef>
          <a:spcPct val="20000"/>
        </a:spcBef>
        <a:spcAft>
          <a:spcPct val="0"/>
        </a:spcAft>
        <a:buChar char="–"/>
        <a:defRPr sz="1800" i="1">
          <a:solidFill>
            <a:schemeClr val="tx1"/>
          </a:solidFill>
          <a:latin typeface="+mn-lt"/>
        </a:defRPr>
      </a:lvl2pPr>
      <a:lvl3pPr marL="871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 i="1">
          <a:solidFill>
            <a:schemeClr val="tx1"/>
          </a:solidFill>
          <a:latin typeface="+mn-lt"/>
        </a:defRPr>
      </a:lvl3pPr>
      <a:lvl4pPr marL="11268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400" i="1">
          <a:solidFill>
            <a:schemeClr val="tx1"/>
          </a:solidFill>
          <a:latin typeface="+mn-lt"/>
        </a:defRPr>
      </a:lvl4pPr>
      <a:lvl5pPr marL="1357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200" i="1">
          <a:solidFill>
            <a:schemeClr val="tx1"/>
          </a:solidFill>
          <a:latin typeface="+mn-lt"/>
        </a:defRPr>
      </a:lvl5pPr>
      <a:lvl6pPr marL="1357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200" i="1">
          <a:solidFill>
            <a:schemeClr val="tx1"/>
          </a:solidFill>
          <a:latin typeface="+mn-lt"/>
        </a:defRPr>
      </a:lvl6pPr>
      <a:lvl7pPr marL="1357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200" i="1">
          <a:solidFill>
            <a:schemeClr val="tx1"/>
          </a:solidFill>
          <a:latin typeface="+mn-lt"/>
        </a:defRPr>
      </a:lvl7pPr>
      <a:lvl8pPr marL="1357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200" i="1">
          <a:solidFill>
            <a:schemeClr val="tx1"/>
          </a:solidFill>
          <a:latin typeface="+mn-lt"/>
        </a:defRPr>
      </a:lvl8pPr>
      <a:lvl9pPr marL="1357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200" i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FB55CF-31F1-4662-9228-EDBA1A325B8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Fratrædelsessamtale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14034549-625F-4B5B-A8EB-7E1474952F8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71973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756CCC-19CC-4BCF-96B3-AB373FB84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Formål og anvendelse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43261E4-AA97-4E9F-A3F8-C077477254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Formål</a:t>
            </a:r>
          </a:p>
          <a:p>
            <a:pPr lvl="1"/>
            <a:r>
              <a:rPr lang="da-DK" dirty="0"/>
              <a:t>Bruges som afsæt for viden- og opgaveoverlevering </a:t>
            </a:r>
          </a:p>
          <a:p>
            <a:pPr lvl="1"/>
            <a:r>
              <a:rPr lang="da-DK" dirty="0"/>
              <a:t>Bruges som inspiration til fortsat udvikling af arbejdspladsen</a:t>
            </a:r>
          </a:p>
          <a:p>
            <a:pPr marL="0" indent="0">
              <a:buNone/>
            </a:pPr>
            <a:endParaRPr lang="da-DK" dirty="0"/>
          </a:p>
          <a:p>
            <a:r>
              <a:rPr lang="da-DK" dirty="0"/>
              <a:t>Tilbydes følgende der fratræder</a:t>
            </a:r>
          </a:p>
          <a:p>
            <a:pPr lvl="1"/>
            <a:r>
              <a:rPr lang="da-DK" dirty="0"/>
              <a:t>Alle direktører, der fratræder</a:t>
            </a:r>
          </a:p>
          <a:p>
            <a:pPr lvl="1"/>
            <a:r>
              <a:rPr lang="da-DK" dirty="0"/>
              <a:t>Alle chefer, der fratræder</a:t>
            </a:r>
          </a:p>
          <a:p>
            <a:pPr lvl="1"/>
            <a:r>
              <a:rPr lang="da-DK" dirty="0"/>
              <a:t>Alle ledere, der fratræder</a:t>
            </a:r>
          </a:p>
          <a:p>
            <a:pPr lvl="1"/>
            <a:r>
              <a:rPr lang="da-DK" dirty="0"/>
              <a:t>Medarbejdere, der fratræder i månederne juni og november</a:t>
            </a:r>
          </a:p>
          <a:p>
            <a:pPr marL="356400" lvl="1" indent="0">
              <a:buNone/>
            </a:pPr>
            <a:r>
              <a:rPr lang="da-DK" dirty="0"/>
              <a:t>Derudover kan leder vælge at holde fratrædelsessamtale med en medarbejder uanset, hvornår medarbejderen stopper, fx som en del af en undersøgelse af arbejdsforholdene på arbejdspladsen</a:t>
            </a:r>
          </a:p>
          <a:p>
            <a:pPr lvl="1"/>
            <a:endParaRPr lang="da-DK" dirty="0"/>
          </a:p>
          <a:p>
            <a:r>
              <a:rPr lang="da-DK" dirty="0"/>
              <a:t>Hvis den fratrædende ønsker det, kan samtalen afholdes med lederens overordnede</a:t>
            </a:r>
          </a:p>
        </p:txBody>
      </p:sp>
    </p:spTree>
    <p:extLst>
      <p:ext uri="{BB962C8B-B14F-4D97-AF65-F5344CB8AC3E}">
        <p14:creationId xmlns:p14="http://schemas.microsoft.com/office/powerpoint/2010/main" val="1459421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B1F837-19B2-4D38-8266-A2D5B0940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Fratrædelsessamtalen </a:t>
            </a:r>
            <a:br>
              <a:rPr lang="da-DK" dirty="0"/>
            </a:br>
            <a:r>
              <a:rPr lang="da-DK" sz="1800" dirty="0"/>
              <a:t>Denne del af samtalen bruges til overlevering af opgaver.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36870E5-3EB1-4406-8107-768774F235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Den fratrædende giver </a:t>
            </a:r>
          </a:p>
          <a:p>
            <a:pPr lvl="1"/>
            <a:r>
              <a:rPr lang="da-DK" dirty="0"/>
              <a:t>En kort status over opgaverne på kort og lang sigte </a:t>
            </a:r>
          </a:p>
          <a:p>
            <a:pPr lvl="1"/>
            <a:r>
              <a:rPr lang="da-DK" dirty="0"/>
              <a:t>De væsentligste samarbejdspartnere</a:t>
            </a:r>
          </a:p>
          <a:p>
            <a:pPr lvl="1"/>
            <a:r>
              <a:rPr lang="da-DK" dirty="0"/>
              <a:t>Opgaver, der skal prioriteres her og nu</a:t>
            </a:r>
          </a:p>
          <a:p>
            <a:pPr lvl="1"/>
            <a:r>
              <a:rPr lang="da-DK" dirty="0"/>
              <a:t>Eventuel oversigt over relevant materiale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373488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934FEE-A212-4B9D-81D0-13493851C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Fratrædelsessamtalen</a:t>
            </a:r>
            <a:br>
              <a:rPr lang="da-DK" dirty="0"/>
            </a:br>
            <a:r>
              <a:rPr lang="da-DK" sz="1800" dirty="0"/>
              <a:t>Denne del af samtalen bruges til fortsat udvikling af arbejdspladsen.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8614C84-F026-4BA0-B39B-0EEFD6B241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238" y="1844253"/>
            <a:ext cx="8137525" cy="4537075"/>
          </a:xfrm>
        </p:spPr>
        <p:txBody>
          <a:bodyPr/>
          <a:lstStyle/>
          <a:p>
            <a:r>
              <a:rPr lang="da-DK" dirty="0"/>
              <a:t>Følgende skal afdækkes</a:t>
            </a:r>
          </a:p>
          <a:p>
            <a:pPr lvl="1"/>
            <a:r>
              <a:rPr lang="da-DK" dirty="0"/>
              <a:t>Hvorfor den fratrædende ønsker at fratræde sin stilling</a:t>
            </a:r>
          </a:p>
          <a:p>
            <a:pPr lvl="1"/>
            <a:r>
              <a:rPr lang="da-DK" dirty="0"/>
              <a:t>Hvilke kompetencer, der har været væsentlige for at varetage ansvaret og løse opgaverne i stillingen </a:t>
            </a:r>
          </a:p>
          <a:p>
            <a:pPr lvl="1"/>
            <a:r>
              <a:rPr lang="da-DK" dirty="0"/>
              <a:t>Hvordan forholdet har været mellem arbejdsopgaver og tid</a:t>
            </a:r>
          </a:p>
          <a:p>
            <a:pPr lvl="1"/>
            <a:r>
              <a:rPr lang="da-DK" dirty="0"/>
              <a:t>Om arbejdsforholdene har været i orden</a:t>
            </a:r>
          </a:p>
          <a:p>
            <a:pPr lvl="1"/>
            <a:r>
              <a:rPr lang="da-DK" dirty="0"/>
              <a:t>Samarbejdet med leder, kolleger,  evt. medarbejdere og samarbejdspartnere</a:t>
            </a:r>
          </a:p>
          <a:p>
            <a:pPr lvl="1"/>
            <a:r>
              <a:rPr lang="da-DK" dirty="0"/>
              <a:t>Muligheder for udvikling i jobbet fagligt og personligt</a:t>
            </a:r>
          </a:p>
          <a:p>
            <a:pPr lvl="1"/>
            <a:r>
              <a:rPr lang="da-DK" dirty="0"/>
              <a:t>Hvad der har været vigtigst for at kunne varetage jobbet</a:t>
            </a:r>
          </a:p>
          <a:p>
            <a:pPr lvl="1"/>
            <a:r>
              <a:rPr lang="da-DK" dirty="0"/>
              <a:t>Den fratrædendes forslag til ændringer eller et godt råd til arbejdspladsen videre frem</a:t>
            </a:r>
          </a:p>
        </p:txBody>
      </p:sp>
    </p:spTree>
    <p:extLst>
      <p:ext uri="{BB962C8B-B14F-4D97-AF65-F5344CB8AC3E}">
        <p14:creationId xmlns:p14="http://schemas.microsoft.com/office/powerpoint/2010/main" val="27046688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44125A-FC76-4D00-BD57-653D95F55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Hvor gemmes papirer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E4A78F8-32B4-4F7E-9618-67137BFD73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Papirer i forbindelse med fratrædelsessamtalen gemmes på den relevante personalesag i </a:t>
            </a:r>
            <a:r>
              <a:rPr lang="da-DK"/>
              <a:t>Rollebaseret indgang.</a:t>
            </a: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Elementer af fratrædelsessamtalen skal indgå i andre sager:</a:t>
            </a:r>
          </a:p>
          <a:p>
            <a:r>
              <a:rPr lang="da-DK" dirty="0"/>
              <a:t>Opgaveoverlevering: </a:t>
            </a:r>
          </a:p>
          <a:p>
            <a:pPr lvl="1"/>
            <a:r>
              <a:rPr lang="da-DK" dirty="0"/>
              <a:t>giver inspiration til </a:t>
            </a:r>
            <a:r>
              <a:rPr lang="da-DK" dirty="0" err="1"/>
              <a:t>onboarding</a:t>
            </a:r>
            <a:r>
              <a:rPr lang="da-DK" dirty="0"/>
              <a:t>-programmet for nye medarbejdere</a:t>
            </a:r>
          </a:p>
          <a:p>
            <a:pPr lvl="1"/>
            <a:endParaRPr lang="da-DK" dirty="0"/>
          </a:p>
          <a:p>
            <a:r>
              <a:rPr lang="da-DK" dirty="0"/>
              <a:t>Videreudvikling af arbejdspladsen:</a:t>
            </a:r>
          </a:p>
          <a:p>
            <a:pPr lvl="1"/>
            <a:r>
              <a:rPr lang="da-DK" dirty="0"/>
              <a:t>Der kan være elementer, der skal arbejdes videre med i udviklingen af arbejdsmiljøet, som derfor vil indgå i </a:t>
            </a:r>
            <a:r>
              <a:rPr lang="da-DK" dirty="0" err="1"/>
              <a:t>APVen</a:t>
            </a:r>
            <a:r>
              <a:rPr lang="da-DK" dirty="0"/>
              <a:t> i </a:t>
            </a:r>
            <a:r>
              <a:rPr lang="da-DK" dirty="0" err="1"/>
              <a:t>Defgo</a:t>
            </a:r>
            <a:endParaRPr lang="da-DK" dirty="0"/>
          </a:p>
          <a:p>
            <a:pPr lvl="1"/>
            <a:r>
              <a:rPr lang="da-DK" dirty="0"/>
              <a:t>Der kan være elementer, der handler om generel udvikling af arbejdspladsen eller arbejdspladsens opgaver, som derfor vil indgå i forskellige </a:t>
            </a:r>
            <a:r>
              <a:rPr lang="da-DK" dirty="0" err="1"/>
              <a:t>SBsys</a:t>
            </a:r>
            <a:r>
              <a:rPr lang="da-DK" dirty="0"/>
              <a:t>-sager</a:t>
            </a:r>
          </a:p>
          <a:p>
            <a:pPr lvl="1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57431607"/>
      </p:ext>
    </p:extLst>
  </p:cSld>
  <p:clrMapOvr>
    <a:masterClrMapping/>
  </p:clrMapOvr>
</p:sld>
</file>

<file path=ppt/theme/theme1.xml><?xml version="1.0" encoding="utf-8"?>
<a:theme xmlns:a="http://schemas.openxmlformats.org/drawingml/2006/main" name="Albertslund Kommune">
  <a:themeElements>
    <a:clrScheme name="6 Albertslund Digital">
      <a:dk1>
        <a:srgbClr val="7F7F7F"/>
      </a:dk1>
      <a:lt1>
        <a:srgbClr val="FFFFFF"/>
      </a:lt1>
      <a:dk2>
        <a:srgbClr val="000000"/>
      </a:dk2>
      <a:lt2>
        <a:srgbClr val="034EA2"/>
      </a:lt2>
      <a:accent1>
        <a:srgbClr val="41A6BF"/>
      </a:accent1>
      <a:accent2>
        <a:srgbClr val="8DCAD9"/>
      </a:accent2>
      <a:accent3>
        <a:srgbClr val="317D8F"/>
      </a:accent3>
      <a:accent4>
        <a:srgbClr val="67B8CC"/>
      </a:accent4>
      <a:accent5>
        <a:srgbClr val="B3DBE5"/>
      </a:accent5>
      <a:accent6>
        <a:srgbClr val="D9EDF2"/>
      </a:accent6>
      <a:hlink>
        <a:srgbClr val="67B8CC"/>
      </a:hlink>
      <a:folHlink>
        <a:srgbClr val="B3DBE5"/>
      </a:folHlink>
    </a:clrScheme>
    <a:fontScheme name="Albertslund">
      <a:majorFont>
        <a:latin typeface="Open Sans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>
          <a:solidFill>
            <a:schemeClr val="accent1"/>
          </a:solidFill>
        </a:ln>
      </a:spPr>
      <a:bodyPr rtlCol="0" anchor="ctr"/>
      <a:lstStyle>
        <a:defPPr algn="ctr">
          <a:defRPr i="1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i="1"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6 Albertslund Digital.potx" id="{C93D543A-8613-4367-8123-2C62AD2CA7F8}" vid="{CAF04F93-668C-40D0-9A85-81C8489F6DAF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6 Albertslund Digital</Template>
  <TotalTime>494</TotalTime>
  <Words>309</Words>
  <Application>Microsoft Office PowerPoint</Application>
  <PresentationFormat>Skærmshow (4:3)</PresentationFormat>
  <Paragraphs>40</Paragraphs>
  <Slides>5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10" baseType="lpstr">
      <vt:lpstr>Arial Unicode MS</vt:lpstr>
      <vt:lpstr>Georgia</vt:lpstr>
      <vt:lpstr>Open Sans</vt:lpstr>
      <vt:lpstr>Arial</vt:lpstr>
      <vt:lpstr>Albertslund Kommune</vt:lpstr>
      <vt:lpstr>Fratrædelsessamtale</vt:lpstr>
      <vt:lpstr>Formål og anvendelse</vt:lpstr>
      <vt:lpstr>Fratrædelsessamtalen  Denne del af samtalen bruges til overlevering af opgaver.</vt:lpstr>
      <vt:lpstr>Fratrædelsessamtalen Denne del af samtalen bruges til fortsat udvikling af arbejdspladsen.</vt:lpstr>
      <vt:lpstr>Hvor gemmes papirer</vt:lpstr>
    </vt:vector>
  </TitlesOfParts>
  <Company>Albertslund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Samtale med den nyansatte</dc:title>
  <dc:creator>Bente Poulsen</dc:creator>
  <cp:lastModifiedBy>Bente Poulsen</cp:lastModifiedBy>
  <cp:revision>56</cp:revision>
  <dcterms:created xsi:type="dcterms:W3CDTF">2021-01-14T12:48:34Z</dcterms:created>
  <dcterms:modified xsi:type="dcterms:W3CDTF">2022-04-28T10:41:04Z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 by">
    <vt:lpwstr>www.skabelondesign.dk</vt:lpwstr>
  </property>
</Properties>
</file>