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embeddedFontLst>
    <p:embeddedFont>
      <p:font typeface="Arial Unicode MS" panose="020B0604020202020204" charset="-128"/>
      <p:regular r:id="rId6"/>
    </p:embeddedFont>
    <p:embeddedFont>
      <p:font typeface="Georgia" panose="02040502050405020303" pitchFamily="18" charset="0"/>
      <p:regular r:id="rId7"/>
      <p:bold r:id="rId8"/>
      <p:italic r:id="rId9"/>
      <p:boldItalic r:id="rId10"/>
    </p:embeddedFont>
    <p:embeddedFont>
      <p:font typeface="Open Sans" panose="020B0604020202020204" charset="0"/>
      <p:regular r:id="rId11"/>
      <p:bold r:id="rId12"/>
      <p:italic r:id="rId13"/>
      <p:boldItalic r:id="rId14"/>
    </p:embeddedFont>
  </p:embeddedFont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>
          <p15:clr>
            <a:srgbClr val="A4A3A4"/>
          </p15:clr>
        </p15:guide>
        <p15:guide id="2" orient="horz" pos="3929">
          <p15:clr>
            <a:srgbClr val="A4A3A4"/>
          </p15:clr>
        </p15:guide>
        <p15:guide id="3" orient="horz" pos="368">
          <p15:clr>
            <a:srgbClr val="A4A3A4"/>
          </p15:clr>
        </p15:guide>
        <p15:guide id="4" orient="horz" pos="2560">
          <p15:clr>
            <a:srgbClr val="A4A3A4"/>
          </p15:clr>
        </p15:guide>
        <p15:guide id="5" orient="horz" pos="2441">
          <p15:clr>
            <a:srgbClr val="A4A3A4"/>
          </p15:clr>
        </p15:guide>
        <p15:guide id="6" orient="horz" pos="119">
          <p15:clr>
            <a:srgbClr val="A4A3A4"/>
          </p15:clr>
        </p15:guide>
        <p15:guide id="7" orient="horz" pos="4133">
          <p15:clr>
            <a:srgbClr val="A4A3A4"/>
          </p15:clr>
        </p15:guide>
        <p15:guide id="8" orient="horz" pos="38">
          <p15:clr>
            <a:srgbClr val="A4A3A4"/>
          </p15:clr>
        </p15:guide>
        <p15:guide id="9" pos="317">
          <p15:clr>
            <a:srgbClr val="A4A3A4"/>
          </p15:clr>
        </p15:guide>
        <p15:guide id="10" pos="5443">
          <p15:clr>
            <a:srgbClr val="A4A3A4"/>
          </p15:clr>
        </p15:guide>
        <p15:guide id="11" pos="2821">
          <p15:clr>
            <a:srgbClr val="A4A3A4"/>
          </p15:clr>
        </p15:guide>
        <p15:guide id="12" pos="2939">
          <p15:clr>
            <a:srgbClr val="A4A3A4"/>
          </p15:clr>
        </p15:guide>
        <p15:guide id="13" pos="105">
          <p15:clr>
            <a:srgbClr val="A4A3A4"/>
          </p15:clr>
        </p15:guide>
        <p15:guide id="14" pos="56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08C"/>
    <a:srgbClr val="7F7F7F"/>
    <a:srgbClr val="FFDD00"/>
    <a:srgbClr val="BF1F24"/>
    <a:srgbClr val="F7931C"/>
    <a:srgbClr val="7AC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howGuides="1">
      <p:cViewPr varScale="1">
        <p:scale>
          <a:sx n="72" d="100"/>
          <a:sy n="72" d="100"/>
        </p:scale>
        <p:origin x="1350" y="66"/>
      </p:cViewPr>
      <p:guideLst>
        <p:guide orient="horz" pos="1071"/>
        <p:guide orient="horz" pos="3929"/>
        <p:guide orient="horz" pos="368"/>
        <p:guide orient="horz" pos="2560"/>
        <p:guide orient="horz" pos="2441"/>
        <p:guide orient="horz" pos="119"/>
        <p:guide orient="horz" pos="4133"/>
        <p:guide orient="horz" pos="38"/>
        <p:guide pos="317"/>
        <p:guide pos="5443"/>
        <p:guide pos="2821"/>
        <p:guide pos="2939"/>
        <p:guide pos="105"/>
        <p:guide pos="56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76455064654186"/>
          <c:y val="9.9914756203559052E-2"/>
          <c:w val="0.48559224088405256"/>
          <c:h val="0.87093975744284591"/>
        </c:manualLayout>
      </c:layout>
      <c:radarChart>
        <c:radarStyle val="marker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Vurdering af niveauet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'Ark1'!$A$2:$A$7</c:f>
              <c:strCache>
                <c:ptCount val="6"/>
                <c:pt idx="0">
                  <c:v>Jeg er alt i alt glad for mit arbejde
Helt enig</c:v>
                </c:pt>
                <c:pt idx="1">
                  <c:v>Helt enig</c:v>
                </c:pt>
                <c:pt idx="2">
                  <c:v>Helt enig</c:v>
                </c:pt>
                <c:pt idx="3">
                  <c:v>Helt enig</c:v>
                </c:pt>
                <c:pt idx="4">
                  <c:v>Helt enig</c:v>
                </c:pt>
                <c:pt idx="5">
                  <c:v>Helt enig</c:v>
                </c:pt>
              </c:strCache>
            </c:strRef>
          </c:cat>
          <c:val>
            <c:numRef>
              <c:f>'Ark1'!$B$2:$B$7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C68F-43C6-9A29-D8256AD1881F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Det ønskede niveau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rgbClr val="00B050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E79F-4BB2-AFA6-795DF3DDAA29}"/>
              </c:ext>
            </c:extLst>
          </c:dPt>
          <c:cat>
            <c:strRef>
              <c:f>'Ark1'!$A$2:$A$7</c:f>
              <c:strCache>
                <c:ptCount val="6"/>
                <c:pt idx="0">
                  <c:v>Jeg er alt i alt glad for mit arbejde
Helt enig</c:v>
                </c:pt>
                <c:pt idx="1">
                  <c:v>Helt enig</c:v>
                </c:pt>
                <c:pt idx="2">
                  <c:v>Helt enig</c:v>
                </c:pt>
                <c:pt idx="3">
                  <c:v>Helt enig</c:v>
                </c:pt>
                <c:pt idx="4">
                  <c:v>Helt enig</c:v>
                </c:pt>
                <c:pt idx="5">
                  <c:v>Helt enig</c:v>
                </c:pt>
              </c:strCache>
            </c:strRef>
          </c:cat>
          <c:val>
            <c:numRef>
              <c:f>'Ark1'!$C$2:$C$7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1-C68F-43C6-9A29-D8256AD18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525000"/>
        <c:axId val="190525656"/>
      </c:radarChart>
      <c:catAx>
        <c:axId val="190525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90525656"/>
        <c:crosses val="autoZero"/>
        <c:auto val="1"/>
        <c:lblAlgn val="ctr"/>
        <c:lblOffset val="100"/>
        <c:noMultiLvlLbl val="0"/>
      </c:catAx>
      <c:valAx>
        <c:axId val="1905256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>
              <a:glow rad="12700">
                <a:schemeClr val="accent1">
                  <a:alpha val="40000"/>
                </a:schemeClr>
              </a:glow>
            </a:effectLst>
          </c:spPr>
        </c:majorGridlines>
        <c:numFmt formatCode="General" sourceLinked="1"/>
        <c:majorTickMark val="none"/>
        <c:minorTickMark val="none"/>
        <c:tickLblPos val="nextTo"/>
        <c:crossAx val="19052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75D998-57E5-48B9-8D5D-41860F536BB6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0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9144000" cy="2204864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6" b="28114"/>
          <a:stretch/>
        </p:blipFill>
        <p:spPr>
          <a:xfrm>
            <a:off x="0" y="50334"/>
            <a:ext cx="9144000" cy="2209204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88304" y="1908000"/>
            <a:ext cx="758961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6000" baseline="0">
                <a:solidFill>
                  <a:srgbClr val="7F7F7F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50184" y="3814166"/>
            <a:ext cx="7439598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1">
                <a:solidFill>
                  <a:srgbClr val="7F7F7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smtClean="0"/>
              <a:pPr/>
              <a:t>7. maj 2021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584201"/>
            <a:ext cx="8137525" cy="5653112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7. maj 2021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82682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3" name="Billed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96" b="7916"/>
          <a:stretch/>
        </p:blipFill>
        <p:spPr>
          <a:xfrm>
            <a:off x="0" y="4028084"/>
            <a:ext cx="9144000" cy="28299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9975" y="584200"/>
            <a:ext cx="8202991" cy="2519931"/>
          </a:xfrm>
        </p:spPr>
        <p:txBody>
          <a:bodyPr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3237" y="3360904"/>
            <a:ext cx="8137525" cy="703096"/>
          </a:xfrm>
        </p:spPr>
        <p:txBody>
          <a:bodyPr/>
          <a:lstStyle>
            <a:lvl1pPr marL="0" indent="0" algn="l">
              <a:buNone/>
              <a:defRPr sz="2000" i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7C61A6-647D-4B2B-8346-C503198F10DB}" type="datetime2">
              <a:rPr lang="da-DK" noProof="0" smtClean="0"/>
              <a:pPr/>
              <a:t>7. maj 2021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CA7DE-EF32-49F9-A743-135778064C71}" type="slidenum">
              <a:rPr lang="da-DK" noProof="0"/>
              <a:pPr/>
              <a:t>‹nr.›</a:t>
            </a:fld>
            <a:endParaRPr lang="da-DK" noProof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5" y="6382131"/>
            <a:ext cx="1459770" cy="28764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579" y="6300230"/>
            <a:ext cx="662774" cy="450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1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CF30C1-C16D-433C-A96A-D83E69CDD0AF}" type="datetime2">
              <a:rPr lang="da-DK" noProof="0"/>
              <a:pPr/>
              <a:t>7. maj 2021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6643C-3FBF-4A6C-AE6E-30C03FEB2E0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194160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6E8D41-AB85-4137-B54C-08EAF5DD5794}" type="datetime2">
              <a:rPr lang="da-DK"/>
              <a:pPr/>
              <a:t>7. maj 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77152-ABBE-41DA-A982-CA0A10BA369D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600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7. maj 2021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20859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00213"/>
            <a:ext cx="3975100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700213"/>
            <a:ext cx="3975100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7. maj 2021</a:t>
            </a:fld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01616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00213"/>
            <a:ext cx="3975099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700213"/>
            <a:ext cx="3975100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7. maj 2021</a:t>
            </a:fld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665662" y="4064000"/>
            <a:ext cx="3975100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792061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7. maj 2021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3238" y="1700213"/>
            <a:ext cx="3975100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03238" y="4064000"/>
            <a:ext cx="3975099" cy="21732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65662" y="1700213"/>
            <a:ext cx="3975101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0296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7. maj 2021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03238" y="1700213"/>
            <a:ext cx="3975100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03238" y="4064000"/>
            <a:ext cx="3975099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65662" y="1700213"/>
            <a:ext cx="3975101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665662" y="4064000"/>
            <a:ext cx="3975101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6843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2400"/>
            <a:ext cx="9144000" cy="6084888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7. maj 2021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4910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7. maj 2021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03238" y="1700214"/>
            <a:ext cx="3975100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665662" y="1700214"/>
            <a:ext cx="3975101" cy="453707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6800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7. maj 2021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03238" y="1700214"/>
            <a:ext cx="3975100" cy="453707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65662" y="1700214"/>
            <a:ext cx="3975101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03719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5" y="6382131"/>
            <a:ext cx="1459770" cy="28764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579" y="6300230"/>
            <a:ext cx="662774" cy="450983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4326" y="584201"/>
            <a:ext cx="8176437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00213"/>
            <a:ext cx="8137525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238" y="0"/>
            <a:ext cx="111956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fld id="{5888027E-75D8-4E45-9E8E-1595773F0041}" type="datetime2">
              <a:rPr lang="da-DK" smtClean="0"/>
              <a:pPr/>
              <a:t>7. maj 2021</a:t>
            </a:fld>
            <a:endParaRPr lang="da-DK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19672" y="0"/>
            <a:ext cx="666074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endParaRPr lang="da-DK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1579" y="0"/>
            <a:ext cx="311766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0" r:id="rId10"/>
    <p:sldLayoutId id="2147483787" r:id="rId11"/>
    <p:sldLayoutId id="2147483664" r:id="rId12"/>
    <p:sldLayoutId id="2147483665" r:id="rId13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9pPr>
    </p:titleStyle>
    <p:bodyStyle>
      <a:lvl1pPr marL="324000" indent="-3240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640800" indent="-284400" algn="l" rtl="0" eaLnBrk="1" fontAlgn="base" hangingPunct="1">
        <a:spcBef>
          <a:spcPct val="20000"/>
        </a:spcBef>
        <a:spcAft>
          <a:spcPct val="0"/>
        </a:spcAft>
        <a:buChar char="–"/>
        <a:defRPr sz="1800" i="1">
          <a:solidFill>
            <a:schemeClr val="tx1"/>
          </a:solidFill>
          <a:latin typeface="+mn-lt"/>
        </a:defRPr>
      </a:lvl2pPr>
      <a:lvl3pPr marL="87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chemeClr val="tx1"/>
          </a:solidFill>
          <a:latin typeface="+mn-lt"/>
        </a:defRPr>
      </a:lvl3pPr>
      <a:lvl4pPr marL="1126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i="1">
          <a:solidFill>
            <a:schemeClr val="tx1"/>
          </a:solidFill>
          <a:latin typeface="+mn-lt"/>
        </a:defRPr>
      </a:lvl4pPr>
      <a:lvl5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5pPr>
      <a:lvl6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6pPr>
      <a:lvl7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7pPr>
      <a:lvl8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8pPr>
      <a:lvl9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E0471-29CC-4822-AF87-D99BBFB7AC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Trivselskompasset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790F232-2B6B-4E34-B39E-CB7EF53FE4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Elektronisk version</a:t>
            </a:r>
          </a:p>
        </p:txBody>
      </p:sp>
    </p:spTree>
    <p:extLst>
      <p:ext uri="{BB962C8B-B14F-4D97-AF65-F5344CB8AC3E}">
        <p14:creationId xmlns:p14="http://schemas.microsoft.com/office/powerpoint/2010/main" val="202175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CC2C2064-7250-4714-B178-66F028006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326" y="584201"/>
            <a:ext cx="8176437" cy="1116012"/>
          </a:xfrm>
        </p:spPr>
        <p:txBody>
          <a:bodyPr/>
          <a:lstStyle/>
          <a:p>
            <a:r>
              <a:rPr lang="en-US" dirty="0" err="1"/>
              <a:t>Trivselskompasset</a:t>
            </a:r>
            <a:endParaRPr lang="en-US" dirty="0"/>
          </a:p>
        </p:txBody>
      </p:sp>
      <p:graphicFrame>
        <p:nvGraphicFramePr>
          <p:cNvPr id="4" name="Pladsholder til indhold 5">
            <a:extLst>
              <a:ext uri="{FF2B5EF4-FFF2-40B4-BE49-F238E27FC236}">
                <a16:creationId xmlns:a16="http://schemas.microsoft.com/office/drawing/2014/main" id="{F2446C51-8796-41A6-94E9-1DA1C031BAF4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270117"/>
              </p:ext>
            </p:extLst>
          </p:nvPr>
        </p:nvGraphicFramePr>
        <p:xfrm>
          <a:off x="503238" y="1196753"/>
          <a:ext cx="8137525" cy="5040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214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7481-15AC-46CC-ADA7-9B095980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bruger vi trivselskompasset?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77B4B0-C106-4A93-8CD1-A6F26CAA2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Højreklik på spindet</a:t>
            </a:r>
          </a:p>
          <a:p>
            <a:r>
              <a:rPr lang="da-DK" dirty="0"/>
              <a:t>Vælg ’Rediger data’</a:t>
            </a:r>
            <a:br>
              <a:rPr lang="da-DK" dirty="0"/>
            </a:br>
            <a:r>
              <a:rPr lang="da-DK" dirty="0"/>
              <a:t>Der kommer et Excel-ark op inde i </a:t>
            </a:r>
            <a:r>
              <a:rPr lang="da-DK" dirty="0" err="1"/>
              <a:t>Powerpoint</a:t>
            </a:r>
            <a:r>
              <a:rPr lang="da-DK" dirty="0"/>
              <a:t>. </a:t>
            </a:r>
          </a:p>
          <a:p>
            <a:pPr lvl="1"/>
            <a:r>
              <a:rPr lang="da-DK" dirty="0"/>
              <a:t>Her kan I ændre værdierne (0-10) for hvert emne. Jo tættere på centrum, jo lavere vurdere uenige er I emnet. Jo længere ud af den enkelt linje, jo mere enige er I </a:t>
            </a:r>
            <a:r>
              <a:rPr lang="da-DK" dirty="0" err="1"/>
              <a:t>i</a:t>
            </a:r>
            <a:r>
              <a:rPr lang="da-DK" dirty="0"/>
              <a:t>, at emnet er opnået</a:t>
            </a:r>
          </a:p>
          <a:p>
            <a:pPr lvl="1"/>
            <a:r>
              <a:rPr lang="da-DK" dirty="0"/>
              <a:t>I kan også skrive de op til 5 emner, I ønsker at vurdere. Det gør I, ved at skrive emnet før ”Helt uenig”, som ved emnet ”Jeg er alt i alt glad for mit arbejde” </a:t>
            </a:r>
          </a:p>
          <a:p>
            <a:r>
              <a:rPr lang="da-DK" dirty="0"/>
              <a:t>Når du har udfyldt alle felter, dannes et spind. </a:t>
            </a:r>
          </a:p>
        </p:txBody>
      </p:sp>
    </p:spTree>
    <p:extLst>
      <p:ext uri="{BB962C8B-B14F-4D97-AF65-F5344CB8AC3E}">
        <p14:creationId xmlns:p14="http://schemas.microsoft.com/office/powerpoint/2010/main" val="3369944061"/>
      </p:ext>
    </p:extLst>
  </p:cSld>
  <p:clrMapOvr>
    <a:masterClrMapping/>
  </p:clrMapOvr>
</p:sld>
</file>

<file path=ppt/theme/theme1.xml><?xml version="1.0" encoding="utf-8"?>
<a:theme xmlns:a="http://schemas.openxmlformats.org/drawingml/2006/main" name="Albertslund Kommune">
  <a:themeElements>
    <a:clrScheme name="6 Albertslund Digital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41A6BF"/>
      </a:accent1>
      <a:accent2>
        <a:srgbClr val="8DCAD9"/>
      </a:accent2>
      <a:accent3>
        <a:srgbClr val="317D8F"/>
      </a:accent3>
      <a:accent4>
        <a:srgbClr val="67B8CC"/>
      </a:accent4>
      <a:accent5>
        <a:srgbClr val="B3DBE5"/>
      </a:accent5>
      <a:accent6>
        <a:srgbClr val="D9EDF2"/>
      </a:accent6>
      <a:hlink>
        <a:srgbClr val="67B8CC"/>
      </a:hlink>
      <a:folHlink>
        <a:srgbClr val="B3DBE5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6 Albertslund Digital.potx" id="{C93D543A-8613-4367-8123-2C62AD2CA7F8}" vid="{CAF04F93-668C-40D0-9A85-81C8489F6DA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 Albertslund Digital</Template>
  <TotalTime>22</TotalTime>
  <Words>123</Words>
  <Application>Microsoft Office PowerPoint</Application>
  <PresentationFormat>Skærmshow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 Unicode MS</vt:lpstr>
      <vt:lpstr>Arial</vt:lpstr>
      <vt:lpstr>Open Sans</vt:lpstr>
      <vt:lpstr>Georgia</vt:lpstr>
      <vt:lpstr>Albertslund Kommune</vt:lpstr>
      <vt:lpstr>Trivselskompasset</vt:lpstr>
      <vt:lpstr>Trivselskompasset</vt:lpstr>
      <vt:lpstr>Hvordan bruger vi trivselskompasset?</vt:lpstr>
    </vt:vector>
  </TitlesOfParts>
  <Company>Albertslund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Bente Poulsen</dc:creator>
  <cp:lastModifiedBy>Bente Poulsen</cp:lastModifiedBy>
  <cp:revision>5</cp:revision>
  <dcterms:created xsi:type="dcterms:W3CDTF">2021-05-07T09:34:14Z</dcterms:created>
  <dcterms:modified xsi:type="dcterms:W3CDTF">2021-05-07T09:59:24Z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</Properties>
</file>