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8" r:id="rId3"/>
    <p:sldId id="259" r:id="rId4"/>
    <p:sldId id="260" r:id="rId5"/>
    <p:sldId id="261" r:id="rId6"/>
    <p:sldId id="267" r:id="rId7"/>
    <p:sldId id="264" r:id="rId8"/>
    <p:sldId id="263" r:id="rId9"/>
    <p:sldId id="269" r:id="rId10"/>
    <p:sldId id="270" r:id="rId11"/>
    <p:sldId id="281" r:id="rId12"/>
    <p:sldId id="282" r:id="rId13"/>
    <p:sldId id="283" r:id="rId14"/>
    <p:sldId id="274" r:id="rId15"/>
    <p:sldId id="275" r:id="rId16"/>
    <p:sldId id="276" r:id="rId17"/>
    <p:sldId id="277" r:id="rId18"/>
    <p:sldId id="278" r:id="rId19"/>
    <p:sldId id="279" r:id="rId20"/>
    <p:sldId id="280" r:id="rId21"/>
    <p:sldId id="266" r:id="rId2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 Harms Rasmussen" initials="FHR" lastIdx="1" clrIdx="0">
    <p:extLst>
      <p:ext uri="{19B8F6BF-5375-455C-9EA6-DF929625EA0E}">
        <p15:presenceInfo xmlns:p15="http://schemas.microsoft.com/office/powerpoint/2012/main" userId="S::fhr@albertslund.dk::0f88c9e7-95bd-4773-b096-c5238cff2d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36745"/>
    <p:restoredTop sz="94655"/>
  </p:normalViewPr>
  <p:slideViewPr>
    <p:cSldViewPr snapToGrid="0" snapToObjects="1">
      <p:cViewPr varScale="1">
        <p:scale>
          <a:sx n="73" d="100"/>
          <a:sy n="73" d="100"/>
        </p:scale>
        <p:origin x="84" y="516"/>
      </p:cViewPr>
      <p:guideLst/>
    </p:cSldViewPr>
  </p:slideViewPr>
  <p:notesTextViewPr>
    <p:cViewPr>
      <p:scale>
        <a:sx n="1" d="1"/>
        <a:sy n="1" d="1"/>
      </p:scale>
      <p:origin x="0" y="0"/>
    </p:cViewPr>
  </p:notesTextViewPr>
  <p:notesViewPr>
    <p:cSldViewPr snapToGrid="0" snapToObjects="1">
      <p:cViewPr>
        <p:scale>
          <a:sx n="110" d="100"/>
          <a:sy n="110" d="100"/>
        </p:scale>
        <p:origin x="2196" y="-9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14T09:11:05.278"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E8F66-12E4-4260-83E5-3FF9DA5FD360}" type="datetimeFigureOut">
              <a:rPr lang="da-DK" smtClean="0"/>
              <a:t>21-10-2020</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F505CA-700B-4493-857D-A64C54032F7B}" type="slidenum">
              <a:rPr lang="da-DK" smtClean="0"/>
              <a:t>‹nr.›</a:t>
            </a:fld>
            <a:endParaRPr lang="da-DK"/>
          </a:p>
        </p:txBody>
      </p:sp>
    </p:spTree>
    <p:extLst>
      <p:ext uri="{BB962C8B-B14F-4D97-AF65-F5344CB8AC3E}">
        <p14:creationId xmlns:p14="http://schemas.microsoft.com/office/powerpoint/2010/main" val="149883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F8F505CA-700B-4493-857D-A64C54032F7B}" type="slidenum">
              <a:rPr lang="da-DK" smtClean="0"/>
              <a:t>1</a:t>
            </a:fld>
            <a:endParaRPr lang="da-DK"/>
          </a:p>
        </p:txBody>
      </p:sp>
    </p:spTree>
    <p:extLst>
      <p:ext uri="{BB962C8B-B14F-4D97-AF65-F5344CB8AC3E}">
        <p14:creationId xmlns:p14="http://schemas.microsoft.com/office/powerpoint/2010/main" val="279498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F8F505CA-700B-4493-857D-A64C54032F7B}" type="slidenum">
              <a:rPr lang="da-DK" smtClean="0"/>
              <a:t>10</a:t>
            </a:fld>
            <a:endParaRPr lang="da-DK"/>
          </a:p>
        </p:txBody>
      </p:sp>
    </p:spTree>
    <p:extLst>
      <p:ext uri="{BB962C8B-B14F-4D97-AF65-F5344CB8AC3E}">
        <p14:creationId xmlns:p14="http://schemas.microsoft.com/office/powerpoint/2010/main" val="2838350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F8F505CA-700B-4493-857D-A64C54032F7B}" type="slidenum">
              <a:rPr lang="da-DK" smtClean="0"/>
              <a:t>11</a:t>
            </a:fld>
            <a:endParaRPr lang="da-DK"/>
          </a:p>
        </p:txBody>
      </p:sp>
    </p:spTree>
    <p:extLst>
      <p:ext uri="{BB962C8B-B14F-4D97-AF65-F5344CB8AC3E}">
        <p14:creationId xmlns:p14="http://schemas.microsoft.com/office/powerpoint/2010/main" val="3490441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F8F505CA-700B-4493-857D-A64C54032F7B}" type="slidenum">
              <a:rPr lang="da-DK" smtClean="0"/>
              <a:t>12</a:t>
            </a:fld>
            <a:endParaRPr lang="da-DK"/>
          </a:p>
        </p:txBody>
      </p:sp>
    </p:spTree>
    <p:extLst>
      <p:ext uri="{BB962C8B-B14F-4D97-AF65-F5344CB8AC3E}">
        <p14:creationId xmlns:p14="http://schemas.microsoft.com/office/powerpoint/2010/main" val="1049306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F8F505CA-700B-4493-857D-A64C54032F7B}" type="slidenum">
              <a:rPr lang="da-DK" smtClean="0"/>
              <a:t>13</a:t>
            </a:fld>
            <a:endParaRPr lang="da-DK"/>
          </a:p>
        </p:txBody>
      </p:sp>
    </p:spTree>
    <p:extLst>
      <p:ext uri="{BB962C8B-B14F-4D97-AF65-F5344CB8AC3E}">
        <p14:creationId xmlns:p14="http://schemas.microsoft.com/office/powerpoint/2010/main" val="2723961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da-DK" dirty="0"/>
              <a:t>Der skal ikke udfyldes en blanket når ansatte der har været ansat hele forudgående </a:t>
            </a:r>
            <a:r>
              <a:rPr lang="da-DK" dirty="0" err="1"/>
              <a:t>ferieår</a:t>
            </a:r>
            <a:r>
              <a:rPr lang="da-DK" dirty="0"/>
              <a:t> holder ferie på forskud hvor der er lukkedage</a:t>
            </a:r>
          </a:p>
          <a:p>
            <a:endParaRPr lang="da-DK" dirty="0"/>
          </a:p>
          <a:p>
            <a:r>
              <a:rPr lang="da-DK" dirty="0"/>
              <a:t>Nyansatte hvor arbejdsgiver ikke har haft mulighed for at reservere tilstrækkelig ferie fordi det ikke er optjent trækkes i løn hvis der ikke aftales forskudsferie</a:t>
            </a:r>
          </a:p>
          <a:p>
            <a:endParaRPr lang="da-DK" dirty="0"/>
          </a:p>
          <a:p>
            <a:r>
              <a:rPr lang="da-DK" dirty="0"/>
              <a:t>Ved løntræk har medarbejderen krav på pengene udbetalt efterhånden som ferien optjenes, de skal dog bede om det, og det kan ikke lade sig gøre, hvis vi er forpligtet til at reservere dagene til fremtidige lukkedage</a:t>
            </a:r>
          </a:p>
        </p:txBody>
      </p:sp>
      <p:sp>
        <p:nvSpPr>
          <p:cNvPr id="4" name="Pladsholder til slidenummer 3"/>
          <p:cNvSpPr>
            <a:spLocks noGrp="1"/>
          </p:cNvSpPr>
          <p:nvPr>
            <p:ph type="sldNum" sz="quarter" idx="5"/>
          </p:nvPr>
        </p:nvSpPr>
        <p:spPr/>
        <p:txBody>
          <a:bodyPr/>
          <a:lstStyle/>
          <a:p>
            <a:fld id="{F8F505CA-700B-4493-857D-A64C54032F7B}" type="slidenum">
              <a:rPr lang="da-DK" smtClean="0"/>
              <a:t>14</a:t>
            </a:fld>
            <a:endParaRPr lang="da-DK"/>
          </a:p>
        </p:txBody>
      </p:sp>
    </p:spTree>
    <p:extLst>
      <p:ext uri="{BB962C8B-B14F-4D97-AF65-F5344CB8AC3E}">
        <p14:creationId xmlns:p14="http://schemas.microsoft.com/office/powerpoint/2010/main" val="4189235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F8F505CA-700B-4493-857D-A64C54032F7B}" type="slidenum">
              <a:rPr lang="da-DK" smtClean="0"/>
              <a:t>15</a:t>
            </a:fld>
            <a:endParaRPr lang="da-DK"/>
          </a:p>
        </p:txBody>
      </p:sp>
    </p:spTree>
    <p:extLst>
      <p:ext uri="{BB962C8B-B14F-4D97-AF65-F5344CB8AC3E}">
        <p14:creationId xmlns:p14="http://schemas.microsoft.com/office/powerpoint/2010/main" val="4172142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F8F505CA-700B-4493-857D-A64C54032F7B}" type="slidenum">
              <a:rPr lang="da-DK" smtClean="0"/>
              <a:t>16</a:t>
            </a:fld>
            <a:endParaRPr lang="da-DK"/>
          </a:p>
        </p:txBody>
      </p:sp>
    </p:spTree>
    <p:extLst>
      <p:ext uri="{BB962C8B-B14F-4D97-AF65-F5344CB8AC3E}">
        <p14:creationId xmlns:p14="http://schemas.microsoft.com/office/powerpoint/2010/main" val="2146540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 at undgå komplicerede aftaler om forskudsferie anbefales det, at man kun indgår aftaler hvis ikke medarbejderen har andre muligheder for afvikling af frihed</a:t>
            </a:r>
          </a:p>
        </p:txBody>
      </p:sp>
      <p:sp>
        <p:nvSpPr>
          <p:cNvPr id="4" name="Pladsholder til slidenummer 3"/>
          <p:cNvSpPr>
            <a:spLocks noGrp="1"/>
          </p:cNvSpPr>
          <p:nvPr>
            <p:ph type="sldNum" sz="quarter" idx="5"/>
          </p:nvPr>
        </p:nvSpPr>
        <p:spPr/>
        <p:txBody>
          <a:bodyPr/>
          <a:lstStyle/>
          <a:p>
            <a:fld id="{F8F505CA-700B-4493-857D-A64C54032F7B}" type="slidenum">
              <a:rPr lang="da-DK" smtClean="0"/>
              <a:t>17</a:t>
            </a:fld>
            <a:endParaRPr lang="da-DK"/>
          </a:p>
        </p:txBody>
      </p:sp>
    </p:spTree>
    <p:extLst>
      <p:ext uri="{BB962C8B-B14F-4D97-AF65-F5344CB8AC3E}">
        <p14:creationId xmlns:p14="http://schemas.microsoft.com/office/powerpoint/2010/main" val="4054796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F8F505CA-700B-4493-857D-A64C54032F7B}" type="slidenum">
              <a:rPr lang="da-DK" smtClean="0"/>
              <a:t>18</a:t>
            </a:fld>
            <a:endParaRPr lang="da-DK"/>
          </a:p>
        </p:txBody>
      </p:sp>
    </p:spTree>
    <p:extLst>
      <p:ext uri="{BB962C8B-B14F-4D97-AF65-F5344CB8AC3E}">
        <p14:creationId xmlns:p14="http://schemas.microsoft.com/office/powerpoint/2010/main" val="1859072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F8F505CA-700B-4493-857D-A64C54032F7B}" type="slidenum">
              <a:rPr lang="da-DK" smtClean="0"/>
              <a:t>19</a:t>
            </a:fld>
            <a:endParaRPr lang="da-DK"/>
          </a:p>
        </p:txBody>
      </p:sp>
    </p:spTree>
    <p:extLst>
      <p:ext uri="{BB962C8B-B14F-4D97-AF65-F5344CB8AC3E}">
        <p14:creationId xmlns:p14="http://schemas.microsoft.com/office/powerpoint/2010/main" val="3087285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F8F505CA-700B-4493-857D-A64C54032F7B}" type="slidenum">
              <a:rPr lang="da-DK" smtClean="0"/>
              <a:t>2</a:t>
            </a:fld>
            <a:endParaRPr lang="da-DK"/>
          </a:p>
        </p:txBody>
      </p:sp>
    </p:spTree>
    <p:extLst>
      <p:ext uri="{BB962C8B-B14F-4D97-AF65-F5344CB8AC3E}">
        <p14:creationId xmlns:p14="http://schemas.microsoft.com/office/powerpoint/2010/main" val="507061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F8F505CA-700B-4493-857D-A64C54032F7B}" type="slidenum">
              <a:rPr lang="da-DK" smtClean="0"/>
              <a:t>20</a:t>
            </a:fld>
            <a:endParaRPr lang="da-DK"/>
          </a:p>
        </p:txBody>
      </p:sp>
    </p:spTree>
    <p:extLst>
      <p:ext uri="{BB962C8B-B14F-4D97-AF65-F5344CB8AC3E}">
        <p14:creationId xmlns:p14="http://schemas.microsoft.com/office/powerpoint/2010/main" val="1483309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F8F505CA-700B-4493-857D-A64C54032F7B}" type="slidenum">
              <a:rPr lang="da-DK" smtClean="0"/>
              <a:t>21</a:t>
            </a:fld>
            <a:endParaRPr lang="da-DK"/>
          </a:p>
        </p:txBody>
      </p:sp>
    </p:spTree>
    <p:extLst>
      <p:ext uri="{BB962C8B-B14F-4D97-AF65-F5344CB8AC3E}">
        <p14:creationId xmlns:p14="http://schemas.microsoft.com/office/powerpoint/2010/main" val="1590817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F8F505CA-700B-4493-857D-A64C54032F7B}" type="slidenum">
              <a:rPr lang="da-DK" smtClean="0"/>
              <a:t>3</a:t>
            </a:fld>
            <a:endParaRPr lang="da-DK"/>
          </a:p>
        </p:txBody>
      </p:sp>
    </p:spTree>
    <p:extLst>
      <p:ext uri="{BB962C8B-B14F-4D97-AF65-F5344CB8AC3E}">
        <p14:creationId xmlns:p14="http://schemas.microsoft.com/office/powerpoint/2010/main" val="2658688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F8F505CA-700B-4493-857D-A64C54032F7B}" type="slidenum">
              <a:rPr lang="da-DK" smtClean="0"/>
              <a:t>4</a:t>
            </a:fld>
            <a:endParaRPr lang="da-DK"/>
          </a:p>
        </p:txBody>
      </p:sp>
    </p:spTree>
    <p:extLst>
      <p:ext uri="{BB962C8B-B14F-4D97-AF65-F5344CB8AC3E}">
        <p14:creationId xmlns:p14="http://schemas.microsoft.com/office/powerpoint/2010/main" val="531110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F8F505CA-700B-4493-857D-A64C54032F7B}" type="slidenum">
              <a:rPr lang="da-DK" smtClean="0"/>
              <a:t>5</a:t>
            </a:fld>
            <a:endParaRPr lang="da-DK"/>
          </a:p>
        </p:txBody>
      </p:sp>
    </p:spTree>
    <p:extLst>
      <p:ext uri="{BB962C8B-B14F-4D97-AF65-F5344CB8AC3E}">
        <p14:creationId xmlns:p14="http://schemas.microsoft.com/office/powerpoint/2010/main" val="1872019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F8F505CA-700B-4493-857D-A64C54032F7B}" type="slidenum">
              <a:rPr lang="da-DK" smtClean="0"/>
              <a:t>6</a:t>
            </a:fld>
            <a:endParaRPr lang="da-DK"/>
          </a:p>
        </p:txBody>
      </p:sp>
    </p:spTree>
    <p:extLst>
      <p:ext uri="{BB962C8B-B14F-4D97-AF65-F5344CB8AC3E}">
        <p14:creationId xmlns:p14="http://schemas.microsoft.com/office/powerpoint/2010/main" val="541250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F8F505CA-700B-4493-857D-A64C54032F7B}" type="slidenum">
              <a:rPr lang="da-DK" smtClean="0"/>
              <a:t>7</a:t>
            </a:fld>
            <a:endParaRPr lang="da-DK"/>
          </a:p>
        </p:txBody>
      </p:sp>
    </p:spTree>
    <p:extLst>
      <p:ext uri="{BB962C8B-B14F-4D97-AF65-F5344CB8AC3E}">
        <p14:creationId xmlns:p14="http://schemas.microsoft.com/office/powerpoint/2010/main" val="1838216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F8F505CA-700B-4493-857D-A64C54032F7B}" type="slidenum">
              <a:rPr lang="da-DK" smtClean="0"/>
              <a:t>8</a:t>
            </a:fld>
            <a:endParaRPr lang="da-DK"/>
          </a:p>
        </p:txBody>
      </p:sp>
    </p:spTree>
    <p:extLst>
      <p:ext uri="{BB962C8B-B14F-4D97-AF65-F5344CB8AC3E}">
        <p14:creationId xmlns:p14="http://schemas.microsoft.com/office/powerpoint/2010/main" val="275565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F8F505CA-700B-4493-857D-A64C54032F7B}" type="slidenum">
              <a:rPr lang="da-DK" smtClean="0"/>
              <a:t>9</a:t>
            </a:fld>
            <a:endParaRPr lang="da-DK"/>
          </a:p>
        </p:txBody>
      </p:sp>
    </p:spTree>
    <p:extLst>
      <p:ext uri="{BB962C8B-B14F-4D97-AF65-F5344CB8AC3E}">
        <p14:creationId xmlns:p14="http://schemas.microsoft.com/office/powerpoint/2010/main" val="901372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F21777-8A5F-4B48-BCA8-98EB91C69B39}"/>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08E7693-E321-154A-9C9D-EA5728A2D0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B41D0630-D9BC-E146-BB66-BFB212304010}"/>
              </a:ext>
            </a:extLst>
          </p:cNvPr>
          <p:cNvSpPr>
            <a:spLocks noGrp="1"/>
          </p:cNvSpPr>
          <p:nvPr>
            <p:ph type="dt" sz="half" idx="10"/>
          </p:nvPr>
        </p:nvSpPr>
        <p:spPr/>
        <p:txBody>
          <a:bodyPr/>
          <a:lstStyle/>
          <a:p>
            <a:fld id="{681A43DC-7F1C-FE46-A407-C0F312538027}" type="datetimeFigureOut">
              <a:rPr lang="da-DK" smtClean="0"/>
              <a:t>21-10-2020</a:t>
            </a:fld>
            <a:endParaRPr lang="da-DK"/>
          </a:p>
        </p:txBody>
      </p:sp>
      <p:sp>
        <p:nvSpPr>
          <p:cNvPr id="5" name="Pladsholder til sidefod 4">
            <a:extLst>
              <a:ext uri="{FF2B5EF4-FFF2-40B4-BE49-F238E27FC236}">
                <a16:creationId xmlns:a16="http://schemas.microsoft.com/office/drawing/2014/main" id="{2EFCEA65-FECE-3245-9642-4B082E6692ED}"/>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EA085C8C-0DB6-FE47-9687-0CD90157D799}"/>
              </a:ext>
            </a:extLst>
          </p:cNvPr>
          <p:cNvSpPr>
            <a:spLocks noGrp="1"/>
          </p:cNvSpPr>
          <p:nvPr>
            <p:ph type="sldNum" sz="quarter" idx="12"/>
          </p:nvPr>
        </p:nvSpPr>
        <p:spPr/>
        <p:txBody>
          <a:bodyPr/>
          <a:lstStyle/>
          <a:p>
            <a:fld id="{18856DEC-03F4-2645-8F50-C3A87B1C0986}" type="slidenum">
              <a:rPr lang="da-DK" smtClean="0"/>
              <a:t>‹nr.›</a:t>
            </a:fld>
            <a:endParaRPr lang="da-DK"/>
          </a:p>
        </p:txBody>
      </p:sp>
      <p:pic>
        <p:nvPicPr>
          <p:cNvPr id="7" name="Billede 6">
            <a:extLst>
              <a:ext uri="{FF2B5EF4-FFF2-40B4-BE49-F238E27FC236}">
                <a16:creationId xmlns:a16="http://schemas.microsoft.com/office/drawing/2014/main" id="{E177E9E7-0B0F-CF4D-AC5E-3E3415F42AC0}"/>
              </a:ext>
            </a:extLst>
          </p:cNvPr>
          <p:cNvPicPr>
            <a:picLocks noChangeAspect="1"/>
          </p:cNvPicPr>
          <p:nvPr userDrawn="1"/>
        </p:nvPicPr>
        <p:blipFill>
          <a:blip r:embed="rId2"/>
          <a:stretch>
            <a:fillRect/>
          </a:stretch>
        </p:blipFill>
        <p:spPr>
          <a:xfrm>
            <a:off x="8568987" y="6227421"/>
            <a:ext cx="1286213" cy="406400"/>
          </a:xfrm>
          <a:prstGeom prst="rect">
            <a:avLst/>
          </a:prstGeom>
        </p:spPr>
      </p:pic>
      <p:pic>
        <p:nvPicPr>
          <p:cNvPr id="8" name="Billede 7">
            <a:extLst>
              <a:ext uri="{FF2B5EF4-FFF2-40B4-BE49-F238E27FC236}">
                <a16:creationId xmlns:a16="http://schemas.microsoft.com/office/drawing/2014/main" id="{76BE060E-313A-5B40-83FD-4AD52C190A01}"/>
              </a:ext>
            </a:extLst>
          </p:cNvPr>
          <p:cNvPicPr>
            <a:picLocks noChangeAspect="1"/>
          </p:cNvPicPr>
          <p:nvPr userDrawn="1"/>
        </p:nvPicPr>
        <p:blipFill>
          <a:blip r:embed="rId3"/>
          <a:stretch>
            <a:fillRect/>
          </a:stretch>
        </p:blipFill>
        <p:spPr>
          <a:xfrm>
            <a:off x="6794500" y="6190909"/>
            <a:ext cx="1587500" cy="530566"/>
          </a:xfrm>
          <a:prstGeom prst="rect">
            <a:avLst/>
          </a:prstGeom>
        </p:spPr>
      </p:pic>
      <p:pic>
        <p:nvPicPr>
          <p:cNvPr id="9" name="Billede 8">
            <a:extLst>
              <a:ext uri="{FF2B5EF4-FFF2-40B4-BE49-F238E27FC236}">
                <a16:creationId xmlns:a16="http://schemas.microsoft.com/office/drawing/2014/main" id="{DB7D9B4D-12EA-C445-A1A5-3282EDD421B3}"/>
              </a:ext>
            </a:extLst>
          </p:cNvPr>
          <p:cNvPicPr>
            <a:picLocks noChangeAspect="1"/>
          </p:cNvPicPr>
          <p:nvPr userDrawn="1"/>
        </p:nvPicPr>
        <p:blipFill>
          <a:blip r:embed="rId4"/>
          <a:stretch>
            <a:fillRect/>
          </a:stretch>
        </p:blipFill>
        <p:spPr>
          <a:xfrm>
            <a:off x="6048375" y="6268829"/>
            <a:ext cx="603250" cy="364992"/>
          </a:xfrm>
          <a:prstGeom prst="rect">
            <a:avLst/>
          </a:prstGeom>
        </p:spPr>
      </p:pic>
    </p:spTree>
    <p:extLst>
      <p:ext uri="{BB962C8B-B14F-4D97-AF65-F5344CB8AC3E}">
        <p14:creationId xmlns:p14="http://schemas.microsoft.com/office/powerpoint/2010/main" val="155777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FA1106-A864-9C4F-9A56-5C70D4106221}"/>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0CF4D6CB-9F6E-654D-A23C-898D3D1AD4F8}"/>
              </a:ext>
            </a:extLst>
          </p:cNvPr>
          <p:cNvSpPr>
            <a:spLocks noGrp="1"/>
          </p:cNvSpPr>
          <p:nvPr>
            <p:ph type="body" orient="vert" idx="1"/>
          </p:nvPr>
        </p:nvSpPr>
        <p:spPr/>
        <p:txBody>
          <a:bodyPr vert="eaVert"/>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F0907F8E-86A0-8842-885C-7CE364B404D4}"/>
              </a:ext>
            </a:extLst>
          </p:cNvPr>
          <p:cNvSpPr>
            <a:spLocks noGrp="1"/>
          </p:cNvSpPr>
          <p:nvPr>
            <p:ph type="dt" sz="half" idx="10"/>
          </p:nvPr>
        </p:nvSpPr>
        <p:spPr/>
        <p:txBody>
          <a:bodyPr/>
          <a:lstStyle/>
          <a:p>
            <a:fld id="{681A43DC-7F1C-FE46-A407-C0F312538027}" type="datetimeFigureOut">
              <a:rPr lang="da-DK" smtClean="0"/>
              <a:t>21-10-2020</a:t>
            </a:fld>
            <a:endParaRPr lang="da-DK"/>
          </a:p>
        </p:txBody>
      </p:sp>
      <p:sp>
        <p:nvSpPr>
          <p:cNvPr id="5" name="Pladsholder til sidefod 4">
            <a:extLst>
              <a:ext uri="{FF2B5EF4-FFF2-40B4-BE49-F238E27FC236}">
                <a16:creationId xmlns:a16="http://schemas.microsoft.com/office/drawing/2014/main" id="{A13F5F8C-29C9-C447-B2EF-FECD7ACE2D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BF618D5-E55A-7B42-A814-D3795A568AB7}"/>
              </a:ext>
            </a:extLst>
          </p:cNvPr>
          <p:cNvSpPr>
            <a:spLocks noGrp="1"/>
          </p:cNvSpPr>
          <p:nvPr>
            <p:ph type="sldNum" sz="quarter" idx="12"/>
          </p:nvPr>
        </p:nvSpPr>
        <p:spPr/>
        <p:txBody>
          <a:bodyPr/>
          <a:lstStyle/>
          <a:p>
            <a:fld id="{18856DEC-03F4-2645-8F50-C3A87B1C0986}" type="slidenum">
              <a:rPr lang="da-DK" smtClean="0"/>
              <a:t>‹nr.›</a:t>
            </a:fld>
            <a:endParaRPr lang="da-DK"/>
          </a:p>
        </p:txBody>
      </p:sp>
    </p:spTree>
    <p:extLst>
      <p:ext uri="{BB962C8B-B14F-4D97-AF65-F5344CB8AC3E}">
        <p14:creationId xmlns:p14="http://schemas.microsoft.com/office/powerpoint/2010/main" val="340729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06521509-D2DA-8E46-BC1E-572CCD0C9DC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5213D7DA-D171-BA41-9F41-CF1C2B9D5E3F}"/>
              </a:ext>
            </a:extLst>
          </p:cNvPr>
          <p:cNvSpPr>
            <a:spLocks noGrp="1"/>
          </p:cNvSpPr>
          <p:nvPr>
            <p:ph type="body" orient="vert" idx="1"/>
          </p:nvPr>
        </p:nvSpPr>
        <p:spPr>
          <a:xfrm>
            <a:off x="838200" y="365125"/>
            <a:ext cx="7734300" cy="5811838"/>
          </a:xfrm>
        </p:spPr>
        <p:txBody>
          <a:bodyPr vert="eaVert"/>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0F8F64BC-87C6-A242-991E-7EC3CFCA668E}"/>
              </a:ext>
            </a:extLst>
          </p:cNvPr>
          <p:cNvSpPr>
            <a:spLocks noGrp="1"/>
          </p:cNvSpPr>
          <p:nvPr>
            <p:ph type="dt" sz="half" idx="10"/>
          </p:nvPr>
        </p:nvSpPr>
        <p:spPr/>
        <p:txBody>
          <a:bodyPr/>
          <a:lstStyle/>
          <a:p>
            <a:fld id="{681A43DC-7F1C-FE46-A407-C0F312538027}" type="datetimeFigureOut">
              <a:rPr lang="da-DK" smtClean="0"/>
              <a:t>21-10-2020</a:t>
            </a:fld>
            <a:endParaRPr lang="da-DK"/>
          </a:p>
        </p:txBody>
      </p:sp>
      <p:sp>
        <p:nvSpPr>
          <p:cNvPr id="5" name="Pladsholder til sidefod 4">
            <a:extLst>
              <a:ext uri="{FF2B5EF4-FFF2-40B4-BE49-F238E27FC236}">
                <a16:creationId xmlns:a16="http://schemas.microsoft.com/office/drawing/2014/main" id="{84883EF8-DD6A-824F-8968-F214C9FF75C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D3B7777-945E-7644-AD08-A02257827BE0}"/>
              </a:ext>
            </a:extLst>
          </p:cNvPr>
          <p:cNvSpPr>
            <a:spLocks noGrp="1"/>
          </p:cNvSpPr>
          <p:nvPr>
            <p:ph type="sldNum" sz="quarter" idx="12"/>
          </p:nvPr>
        </p:nvSpPr>
        <p:spPr/>
        <p:txBody>
          <a:bodyPr/>
          <a:lstStyle/>
          <a:p>
            <a:fld id="{18856DEC-03F4-2645-8F50-C3A87B1C0986}" type="slidenum">
              <a:rPr lang="da-DK" smtClean="0"/>
              <a:t>‹nr.›</a:t>
            </a:fld>
            <a:endParaRPr lang="da-DK"/>
          </a:p>
        </p:txBody>
      </p:sp>
    </p:spTree>
    <p:extLst>
      <p:ext uri="{BB962C8B-B14F-4D97-AF65-F5344CB8AC3E}">
        <p14:creationId xmlns:p14="http://schemas.microsoft.com/office/powerpoint/2010/main" val="135354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03819A-6E4A-2949-9182-CA30632AE3AE}"/>
              </a:ext>
            </a:extLst>
          </p:cNvPr>
          <p:cNvSpPr>
            <a:spLocks noGrp="1"/>
          </p:cNvSpPr>
          <p:nvPr>
            <p:ph type="title"/>
          </p:nvPr>
        </p:nvSpPr>
        <p:spPr/>
        <p:txBody>
          <a:bodyPr>
            <a:normAutofit/>
          </a:bodyPr>
          <a:lstStyle>
            <a:lvl1pPr>
              <a:defRPr sz="4000" b="0" i="0">
                <a:solidFill>
                  <a:srgbClr val="002060"/>
                </a:solidFill>
                <a:latin typeface="Klavika" panose="020B0506040000020004" pitchFamily="34" charset="0"/>
              </a:defRPr>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8F7A8909-2EDB-DC44-A7E9-A0B8CD34222B}"/>
              </a:ext>
            </a:extLst>
          </p:cNvPr>
          <p:cNvSpPr>
            <a:spLocks noGrp="1"/>
          </p:cNvSpPr>
          <p:nvPr>
            <p:ph idx="1"/>
          </p:nvPr>
        </p:nvSpPr>
        <p:spPr/>
        <p:txBody>
          <a:bodyPr/>
          <a:lstStyle>
            <a:lvl1pPr>
              <a:defRPr b="0" i="0">
                <a:latin typeface="Klavika Light" panose="020B0506040000020004" pitchFamily="34" charset="0"/>
              </a:defRPr>
            </a:lvl1pPr>
            <a:lvl2pPr>
              <a:lnSpc>
                <a:spcPct val="100000"/>
              </a:lnSpc>
              <a:defRPr sz="2800" b="0" i="0">
                <a:latin typeface="Klavika Light" panose="020B0506040000020004" pitchFamily="34" charset="0"/>
              </a:defRPr>
            </a:lvl2pPr>
          </a:lstStyle>
          <a:p>
            <a:pPr lvl="1"/>
            <a:r>
              <a:rPr lang="da-DK" dirty="0"/>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A7E9CA14-C84D-5D4F-BE55-AAE747CBD6C1}"/>
              </a:ext>
            </a:extLst>
          </p:cNvPr>
          <p:cNvSpPr>
            <a:spLocks noGrp="1"/>
          </p:cNvSpPr>
          <p:nvPr>
            <p:ph type="dt" sz="half" idx="10"/>
          </p:nvPr>
        </p:nvSpPr>
        <p:spPr/>
        <p:txBody>
          <a:bodyPr/>
          <a:lstStyle/>
          <a:p>
            <a:endParaRPr lang="da-DK" dirty="0"/>
          </a:p>
        </p:txBody>
      </p:sp>
      <p:sp>
        <p:nvSpPr>
          <p:cNvPr id="5" name="Pladsholder til sidefod 4">
            <a:extLst>
              <a:ext uri="{FF2B5EF4-FFF2-40B4-BE49-F238E27FC236}">
                <a16:creationId xmlns:a16="http://schemas.microsoft.com/office/drawing/2014/main" id="{5EE4C1BF-91AF-D34E-8268-CC8666F9A33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2985F69-89FA-C843-9464-C2FB620B5894}"/>
              </a:ext>
            </a:extLst>
          </p:cNvPr>
          <p:cNvSpPr>
            <a:spLocks noGrp="1"/>
          </p:cNvSpPr>
          <p:nvPr>
            <p:ph type="sldNum" sz="quarter" idx="12"/>
          </p:nvPr>
        </p:nvSpPr>
        <p:spPr/>
        <p:txBody>
          <a:bodyPr/>
          <a:lstStyle/>
          <a:p>
            <a:fld id="{18856DEC-03F4-2645-8F50-C3A87B1C0986}" type="slidenum">
              <a:rPr lang="da-DK" smtClean="0"/>
              <a:t>‹nr.›</a:t>
            </a:fld>
            <a:endParaRPr lang="da-DK" dirty="0"/>
          </a:p>
        </p:txBody>
      </p:sp>
      <p:pic>
        <p:nvPicPr>
          <p:cNvPr id="8" name="Billede 7">
            <a:extLst>
              <a:ext uri="{FF2B5EF4-FFF2-40B4-BE49-F238E27FC236}">
                <a16:creationId xmlns:a16="http://schemas.microsoft.com/office/drawing/2014/main" id="{A88AFBB5-BFD7-AA46-A83B-7461940D3896}"/>
              </a:ext>
            </a:extLst>
          </p:cNvPr>
          <p:cNvPicPr>
            <a:picLocks noChangeAspect="1"/>
          </p:cNvPicPr>
          <p:nvPr userDrawn="1"/>
        </p:nvPicPr>
        <p:blipFill>
          <a:blip r:embed="rId2"/>
          <a:stretch>
            <a:fillRect/>
          </a:stretch>
        </p:blipFill>
        <p:spPr>
          <a:xfrm>
            <a:off x="10067587" y="6251047"/>
            <a:ext cx="1286213" cy="406400"/>
          </a:xfrm>
          <a:prstGeom prst="rect">
            <a:avLst/>
          </a:prstGeom>
        </p:spPr>
      </p:pic>
      <p:pic>
        <p:nvPicPr>
          <p:cNvPr id="10" name="Billede 9">
            <a:extLst>
              <a:ext uri="{FF2B5EF4-FFF2-40B4-BE49-F238E27FC236}">
                <a16:creationId xmlns:a16="http://schemas.microsoft.com/office/drawing/2014/main" id="{FF602F05-0C26-F746-B18E-A486CB09C730}"/>
              </a:ext>
            </a:extLst>
          </p:cNvPr>
          <p:cNvPicPr>
            <a:picLocks noChangeAspect="1"/>
          </p:cNvPicPr>
          <p:nvPr userDrawn="1"/>
        </p:nvPicPr>
        <p:blipFill>
          <a:blip r:embed="rId3"/>
          <a:stretch>
            <a:fillRect/>
          </a:stretch>
        </p:blipFill>
        <p:spPr>
          <a:xfrm>
            <a:off x="8293100" y="6214535"/>
            <a:ext cx="1587500" cy="530566"/>
          </a:xfrm>
          <a:prstGeom prst="rect">
            <a:avLst/>
          </a:prstGeom>
        </p:spPr>
      </p:pic>
      <p:pic>
        <p:nvPicPr>
          <p:cNvPr id="12" name="Billede 11">
            <a:extLst>
              <a:ext uri="{FF2B5EF4-FFF2-40B4-BE49-F238E27FC236}">
                <a16:creationId xmlns:a16="http://schemas.microsoft.com/office/drawing/2014/main" id="{650CA6CA-1B1E-9B44-8D38-0773083A261D}"/>
              </a:ext>
            </a:extLst>
          </p:cNvPr>
          <p:cNvPicPr>
            <a:picLocks noChangeAspect="1"/>
          </p:cNvPicPr>
          <p:nvPr userDrawn="1"/>
        </p:nvPicPr>
        <p:blipFill>
          <a:blip r:embed="rId4"/>
          <a:stretch>
            <a:fillRect/>
          </a:stretch>
        </p:blipFill>
        <p:spPr>
          <a:xfrm>
            <a:off x="7546975" y="6292455"/>
            <a:ext cx="603250" cy="364992"/>
          </a:xfrm>
          <a:prstGeom prst="rect">
            <a:avLst/>
          </a:prstGeom>
        </p:spPr>
      </p:pic>
    </p:spTree>
    <p:extLst>
      <p:ext uri="{BB962C8B-B14F-4D97-AF65-F5344CB8AC3E}">
        <p14:creationId xmlns:p14="http://schemas.microsoft.com/office/powerpoint/2010/main" val="2168759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2A45B2-91C9-AB45-B6A9-C6395BC68193}"/>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45A61B56-F209-944C-88BF-96218E3249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ED21A2EB-B4B4-1944-9B6C-4B62A8B4F170}"/>
              </a:ext>
            </a:extLst>
          </p:cNvPr>
          <p:cNvSpPr>
            <a:spLocks noGrp="1"/>
          </p:cNvSpPr>
          <p:nvPr>
            <p:ph type="dt" sz="half" idx="10"/>
          </p:nvPr>
        </p:nvSpPr>
        <p:spPr/>
        <p:txBody>
          <a:bodyPr/>
          <a:lstStyle/>
          <a:p>
            <a:fld id="{681A43DC-7F1C-FE46-A407-C0F312538027}" type="datetimeFigureOut">
              <a:rPr lang="da-DK" smtClean="0"/>
              <a:t>21-10-2020</a:t>
            </a:fld>
            <a:endParaRPr lang="da-DK"/>
          </a:p>
        </p:txBody>
      </p:sp>
      <p:sp>
        <p:nvSpPr>
          <p:cNvPr id="5" name="Pladsholder til sidefod 4">
            <a:extLst>
              <a:ext uri="{FF2B5EF4-FFF2-40B4-BE49-F238E27FC236}">
                <a16:creationId xmlns:a16="http://schemas.microsoft.com/office/drawing/2014/main" id="{F25F9A38-B199-064A-A74E-97F7A619888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36915CE-FFB9-964C-98A3-1B8B3C98759A}"/>
              </a:ext>
            </a:extLst>
          </p:cNvPr>
          <p:cNvSpPr>
            <a:spLocks noGrp="1"/>
          </p:cNvSpPr>
          <p:nvPr>
            <p:ph type="sldNum" sz="quarter" idx="12"/>
          </p:nvPr>
        </p:nvSpPr>
        <p:spPr/>
        <p:txBody>
          <a:bodyPr/>
          <a:lstStyle/>
          <a:p>
            <a:fld id="{18856DEC-03F4-2645-8F50-C3A87B1C0986}" type="slidenum">
              <a:rPr lang="da-DK" smtClean="0"/>
              <a:t>‹nr.›</a:t>
            </a:fld>
            <a:endParaRPr lang="da-DK"/>
          </a:p>
        </p:txBody>
      </p:sp>
    </p:spTree>
    <p:extLst>
      <p:ext uri="{BB962C8B-B14F-4D97-AF65-F5344CB8AC3E}">
        <p14:creationId xmlns:p14="http://schemas.microsoft.com/office/powerpoint/2010/main" val="2230549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E4932-387A-D143-9547-54E1DA0B002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10340E5-3CD6-9B48-9B96-DAD0BBD1600F}"/>
              </a:ext>
            </a:extLst>
          </p:cNvPr>
          <p:cNvSpPr>
            <a:spLocks noGrp="1"/>
          </p:cNvSpPr>
          <p:nvPr>
            <p:ph sz="half" idx="1"/>
          </p:nvPr>
        </p:nvSpPr>
        <p:spPr>
          <a:xfrm>
            <a:off x="838200" y="1825625"/>
            <a:ext cx="5181600" cy="4351338"/>
          </a:xfrm>
        </p:spPr>
        <p:txBody>
          <a:bodyPr/>
          <a:lstStyle/>
          <a:p>
            <a:r>
              <a:rPr lang="da-DK"/>
              <a:t>Rediger teksttypografien i masteren
Andet niveau
Tredje niveau
Fjerde niveau
Femte niveau</a:t>
            </a:r>
          </a:p>
        </p:txBody>
      </p:sp>
      <p:sp>
        <p:nvSpPr>
          <p:cNvPr id="4" name="Pladsholder til indhold 3">
            <a:extLst>
              <a:ext uri="{FF2B5EF4-FFF2-40B4-BE49-F238E27FC236}">
                <a16:creationId xmlns:a16="http://schemas.microsoft.com/office/drawing/2014/main" id="{3A206F63-84DB-2D44-83BD-8FFC19362BFD}"/>
              </a:ext>
            </a:extLst>
          </p:cNvPr>
          <p:cNvSpPr>
            <a:spLocks noGrp="1"/>
          </p:cNvSpPr>
          <p:nvPr>
            <p:ph sz="half" idx="2"/>
          </p:nvPr>
        </p:nvSpPr>
        <p:spPr>
          <a:xfrm>
            <a:off x="6172200" y="1825625"/>
            <a:ext cx="5181600" cy="4351338"/>
          </a:xfrm>
        </p:spPr>
        <p:txBody>
          <a:bodyPr/>
          <a:lstStyle/>
          <a:p>
            <a:r>
              <a:rPr lang="da-DK"/>
              <a:t>Rediger teksttypografien i masteren
Andet niveau
Tredje niveau
Fjerde niveau
Femte niveau</a:t>
            </a:r>
          </a:p>
        </p:txBody>
      </p:sp>
      <p:sp>
        <p:nvSpPr>
          <p:cNvPr id="5" name="Pladsholder til dato 4">
            <a:extLst>
              <a:ext uri="{FF2B5EF4-FFF2-40B4-BE49-F238E27FC236}">
                <a16:creationId xmlns:a16="http://schemas.microsoft.com/office/drawing/2014/main" id="{81A652EC-AB41-C04A-AFFD-E359430724A9}"/>
              </a:ext>
            </a:extLst>
          </p:cNvPr>
          <p:cNvSpPr>
            <a:spLocks noGrp="1"/>
          </p:cNvSpPr>
          <p:nvPr>
            <p:ph type="dt" sz="half" idx="10"/>
          </p:nvPr>
        </p:nvSpPr>
        <p:spPr/>
        <p:txBody>
          <a:bodyPr/>
          <a:lstStyle/>
          <a:p>
            <a:fld id="{681A43DC-7F1C-FE46-A407-C0F312538027}" type="datetimeFigureOut">
              <a:rPr lang="da-DK" smtClean="0"/>
              <a:t>21-10-2020</a:t>
            </a:fld>
            <a:endParaRPr lang="da-DK"/>
          </a:p>
        </p:txBody>
      </p:sp>
      <p:sp>
        <p:nvSpPr>
          <p:cNvPr id="6" name="Pladsholder til sidefod 5">
            <a:extLst>
              <a:ext uri="{FF2B5EF4-FFF2-40B4-BE49-F238E27FC236}">
                <a16:creationId xmlns:a16="http://schemas.microsoft.com/office/drawing/2014/main" id="{C1095EF3-E34C-804B-9F41-B9F6474FC4F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0E787D9-BD32-3F44-91B9-A6C5FEF22E9C}"/>
              </a:ext>
            </a:extLst>
          </p:cNvPr>
          <p:cNvSpPr>
            <a:spLocks noGrp="1"/>
          </p:cNvSpPr>
          <p:nvPr>
            <p:ph type="sldNum" sz="quarter" idx="12"/>
          </p:nvPr>
        </p:nvSpPr>
        <p:spPr/>
        <p:txBody>
          <a:bodyPr/>
          <a:lstStyle/>
          <a:p>
            <a:fld id="{18856DEC-03F4-2645-8F50-C3A87B1C0986}" type="slidenum">
              <a:rPr lang="da-DK" smtClean="0"/>
              <a:t>‹nr.›</a:t>
            </a:fld>
            <a:endParaRPr lang="da-DK"/>
          </a:p>
        </p:txBody>
      </p:sp>
    </p:spTree>
    <p:extLst>
      <p:ext uri="{BB962C8B-B14F-4D97-AF65-F5344CB8AC3E}">
        <p14:creationId xmlns:p14="http://schemas.microsoft.com/office/powerpoint/2010/main" val="191578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DE5CA-4D0F-0D47-89BC-8E77F3DDD9A2}"/>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68EDE74-021D-A145-895B-59AB9A4EE3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a:t>Rediger teksttypografien i masteren
Andet niveau
Tredje niveau
Fjerde niveau
Femte niveau</a:t>
            </a:r>
          </a:p>
        </p:txBody>
      </p:sp>
      <p:sp>
        <p:nvSpPr>
          <p:cNvPr id="4" name="Pladsholder til indhold 3">
            <a:extLst>
              <a:ext uri="{FF2B5EF4-FFF2-40B4-BE49-F238E27FC236}">
                <a16:creationId xmlns:a16="http://schemas.microsoft.com/office/drawing/2014/main" id="{F23C3D58-74E6-1A4D-AF5C-8EB05E77FCDE}"/>
              </a:ext>
            </a:extLst>
          </p:cNvPr>
          <p:cNvSpPr>
            <a:spLocks noGrp="1"/>
          </p:cNvSpPr>
          <p:nvPr>
            <p:ph sz="half" idx="2"/>
          </p:nvPr>
        </p:nvSpPr>
        <p:spPr>
          <a:xfrm>
            <a:off x="839788" y="2505075"/>
            <a:ext cx="5157787" cy="3684588"/>
          </a:xfrm>
        </p:spPr>
        <p:txBody>
          <a:bodyPr/>
          <a:lstStyle/>
          <a:p>
            <a:r>
              <a:rPr lang="da-DK"/>
              <a:t>Rediger teksttypografien i masteren
Andet niveau
Tredje niveau
Fjerde niveau
Femte niveau</a:t>
            </a:r>
          </a:p>
        </p:txBody>
      </p:sp>
      <p:sp>
        <p:nvSpPr>
          <p:cNvPr id="5" name="Pladsholder til tekst 4">
            <a:extLst>
              <a:ext uri="{FF2B5EF4-FFF2-40B4-BE49-F238E27FC236}">
                <a16:creationId xmlns:a16="http://schemas.microsoft.com/office/drawing/2014/main" id="{78F65105-9D4B-954D-8D44-099FC97510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a:t>Rediger teksttypografien i masteren
Andet niveau
Tredje niveau
Fjerde niveau
Femte niveau</a:t>
            </a:r>
          </a:p>
        </p:txBody>
      </p:sp>
      <p:sp>
        <p:nvSpPr>
          <p:cNvPr id="6" name="Pladsholder til indhold 5">
            <a:extLst>
              <a:ext uri="{FF2B5EF4-FFF2-40B4-BE49-F238E27FC236}">
                <a16:creationId xmlns:a16="http://schemas.microsoft.com/office/drawing/2014/main" id="{C90D683D-790D-DA44-AA3A-965DAB7FD21F}"/>
              </a:ext>
            </a:extLst>
          </p:cNvPr>
          <p:cNvSpPr>
            <a:spLocks noGrp="1"/>
          </p:cNvSpPr>
          <p:nvPr>
            <p:ph sz="quarter" idx="4"/>
          </p:nvPr>
        </p:nvSpPr>
        <p:spPr>
          <a:xfrm>
            <a:off x="6172200" y="2505075"/>
            <a:ext cx="5183188" cy="3684588"/>
          </a:xfrm>
        </p:spPr>
        <p:txBody>
          <a:bodyPr/>
          <a:lstStyle/>
          <a:p>
            <a:r>
              <a:rPr lang="da-DK"/>
              <a:t>Rediger teksttypografien i masteren
Andet niveau
Tredje niveau
Fjerde niveau
Femte niveau</a:t>
            </a:r>
          </a:p>
        </p:txBody>
      </p:sp>
      <p:sp>
        <p:nvSpPr>
          <p:cNvPr id="7" name="Pladsholder til dato 6">
            <a:extLst>
              <a:ext uri="{FF2B5EF4-FFF2-40B4-BE49-F238E27FC236}">
                <a16:creationId xmlns:a16="http://schemas.microsoft.com/office/drawing/2014/main" id="{46990895-81DE-E34F-A8B8-91D6A2D451BF}"/>
              </a:ext>
            </a:extLst>
          </p:cNvPr>
          <p:cNvSpPr>
            <a:spLocks noGrp="1"/>
          </p:cNvSpPr>
          <p:nvPr>
            <p:ph type="dt" sz="half" idx="10"/>
          </p:nvPr>
        </p:nvSpPr>
        <p:spPr/>
        <p:txBody>
          <a:bodyPr/>
          <a:lstStyle/>
          <a:p>
            <a:fld id="{681A43DC-7F1C-FE46-A407-C0F312538027}" type="datetimeFigureOut">
              <a:rPr lang="da-DK" smtClean="0"/>
              <a:t>21-10-2020</a:t>
            </a:fld>
            <a:endParaRPr lang="da-DK"/>
          </a:p>
        </p:txBody>
      </p:sp>
      <p:sp>
        <p:nvSpPr>
          <p:cNvPr id="8" name="Pladsholder til sidefod 7">
            <a:extLst>
              <a:ext uri="{FF2B5EF4-FFF2-40B4-BE49-F238E27FC236}">
                <a16:creationId xmlns:a16="http://schemas.microsoft.com/office/drawing/2014/main" id="{A0746B73-3DAD-7C44-B051-2E0BE2BDD7F5}"/>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E0ED0698-0DD7-7047-9EF3-3A5F1F10E4FE}"/>
              </a:ext>
            </a:extLst>
          </p:cNvPr>
          <p:cNvSpPr>
            <a:spLocks noGrp="1"/>
          </p:cNvSpPr>
          <p:nvPr>
            <p:ph type="sldNum" sz="quarter" idx="12"/>
          </p:nvPr>
        </p:nvSpPr>
        <p:spPr/>
        <p:txBody>
          <a:bodyPr/>
          <a:lstStyle/>
          <a:p>
            <a:fld id="{18856DEC-03F4-2645-8F50-C3A87B1C0986}" type="slidenum">
              <a:rPr lang="da-DK" smtClean="0"/>
              <a:t>‹nr.›</a:t>
            </a:fld>
            <a:endParaRPr lang="da-DK"/>
          </a:p>
        </p:txBody>
      </p:sp>
    </p:spTree>
    <p:extLst>
      <p:ext uri="{BB962C8B-B14F-4D97-AF65-F5344CB8AC3E}">
        <p14:creationId xmlns:p14="http://schemas.microsoft.com/office/powerpoint/2010/main" val="70686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F1A20-76C2-8046-91FC-0DB2BA73F77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5B2E1091-798C-FA4C-920A-D15171674855}"/>
              </a:ext>
            </a:extLst>
          </p:cNvPr>
          <p:cNvSpPr>
            <a:spLocks noGrp="1"/>
          </p:cNvSpPr>
          <p:nvPr>
            <p:ph type="dt" sz="half" idx="10"/>
          </p:nvPr>
        </p:nvSpPr>
        <p:spPr/>
        <p:txBody>
          <a:bodyPr/>
          <a:lstStyle/>
          <a:p>
            <a:fld id="{681A43DC-7F1C-FE46-A407-C0F312538027}" type="datetimeFigureOut">
              <a:rPr lang="da-DK" smtClean="0"/>
              <a:t>21-10-2020</a:t>
            </a:fld>
            <a:endParaRPr lang="da-DK"/>
          </a:p>
        </p:txBody>
      </p:sp>
      <p:sp>
        <p:nvSpPr>
          <p:cNvPr id="4" name="Pladsholder til sidefod 3">
            <a:extLst>
              <a:ext uri="{FF2B5EF4-FFF2-40B4-BE49-F238E27FC236}">
                <a16:creationId xmlns:a16="http://schemas.microsoft.com/office/drawing/2014/main" id="{168B6B0B-6133-9446-AAD5-B07D833580CE}"/>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B7D4E794-4B2D-AD4A-B6A3-0F5A556B893C}"/>
              </a:ext>
            </a:extLst>
          </p:cNvPr>
          <p:cNvSpPr>
            <a:spLocks noGrp="1"/>
          </p:cNvSpPr>
          <p:nvPr>
            <p:ph type="sldNum" sz="quarter" idx="12"/>
          </p:nvPr>
        </p:nvSpPr>
        <p:spPr/>
        <p:txBody>
          <a:bodyPr/>
          <a:lstStyle/>
          <a:p>
            <a:fld id="{18856DEC-03F4-2645-8F50-C3A87B1C0986}" type="slidenum">
              <a:rPr lang="da-DK" smtClean="0"/>
              <a:t>‹nr.›</a:t>
            </a:fld>
            <a:endParaRPr lang="da-DK"/>
          </a:p>
        </p:txBody>
      </p:sp>
    </p:spTree>
    <p:extLst>
      <p:ext uri="{BB962C8B-B14F-4D97-AF65-F5344CB8AC3E}">
        <p14:creationId xmlns:p14="http://schemas.microsoft.com/office/powerpoint/2010/main" val="1114481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BEBC50D-6181-D843-B8D8-E67F3671D6A9}"/>
              </a:ext>
            </a:extLst>
          </p:cNvPr>
          <p:cNvSpPr>
            <a:spLocks noGrp="1"/>
          </p:cNvSpPr>
          <p:nvPr>
            <p:ph type="dt" sz="half" idx="10"/>
          </p:nvPr>
        </p:nvSpPr>
        <p:spPr/>
        <p:txBody>
          <a:bodyPr/>
          <a:lstStyle/>
          <a:p>
            <a:fld id="{681A43DC-7F1C-FE46-A407-C0F312538027}" type="datetimeFigureOut">
              <a:rPr lang="da-DK" smtClean="0"/>
              <a:t>21-10-2020</a:t>
            </a:fld>
            <a:endParaRPr lang="da-DK"/>
          </a:p>
        </p:txBody>
      </p:sp>
      <p:sp>
        <p:nvSpPr>
          <p:cNvPr id="3" name="Pladsholder til sidefod 2">
            <a:extLst>
              <a:ext uri="{FF2B5EF4-FFF2-40B4-BE49-F238E27FC236}">
                <a16:creationId xmlns:a16="http://schemas.microsoft.com/office/drawing/2014/main" id="{4AEFE610-F455-5840-B3FB-4647CDAEADB4}"/>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FAE42D4C-98C7-224D-BEA8-C46A1317D439}"/>
              </a:ext>
            </a:extLst>
          </p:cNvPr>
          <p:cNvSpPr>
            <a:spLocks noGrp="1"/>
          </p:cNvSpPr>
          <p:nvPr>
            <p:ph type="sldNum" sz="quarter" idx="12"/>
          </p:nvPr>
        </p:nvSpPr>
        <p:spPr/>
        <p:txBody>
          <a:bodyPr/>
          <a:lstStyle/>
          <a:p>
            <a:fld id="{18856DEC-03F4-2645-8F50-C3A87B1C0986}" type="slidenum">
              <a:rPr lang="da-DK" smtClean="0"/>
              <a:t>‹nr.›</a:t>
            </a:fld>
            <a:endParaRPr lang="da-DK"/>
          </a:p>
        </p:txBody>
      </p:sp>
    </p:spTree>
    <p:extLst>
      <p:ext uri="{BB962C8B-B14F-4D97-AF65-F5344CB8AC3E}">
        <p14:creationId xmlns:p14="http://schemas.microsoft.com/office/powerpoint/2010/main" val="327019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C92511-02C3-C745-9004-17DFA56EA1D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72B6007-9855-CF4C-B2B4-5B088EAEEC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da-DK"/>
              <a:t>Rediger teksttypografien i masteren
Andet niveau
Tredje niveau
Fjerde niveau
Femte niveau</a:t>
            </a:r>
          </a:p>
        </p:txBody>
      </p:sp>
      <p:sp>
        <p:nvSpPr>
          <p:cNvPr id="4" name="Pladsholder til tekst 3">
            <a:extLst>
              <a:ext uri="{FF2B5EF4-FFF2-40B4-BE49-F238E27FC236}">
                <a16:creationId xmlns:a16="http://schemas.microsoft.com/office/drawing/2014/main" id="{CCD8266C-313E-E74A-B138-4DF490490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a:t>Rediger teksttypografien i masteren
Andet niveau
Tredje niveau
Fjerde niveau
Femte niveau</a:t>
            </a:r>
          </a:p>
        </p:txBody>
      </p:sp>
      <p:sp>
        <p:nvSpPr>
          <p:cNvPr id="5" name="Pladsholder til dato 4">
            <a:extLst>
              <a:ext uri="{FF2B5EF4-FFF2-40B4-BE49-F238E27FC236}">
                <a16:creationId xmlns:a16="http://schemas.microsoft.com/office/drawing/2014/main" id="{238046FC-CAC5-F44D-9434-A7359A97B9E9}"/>
              </a:ext>
            </a:extLst>
          </p:cNvPr>
          <p:cNvSpPr>
            <a:spLocks noGrp="1"/>
          </p:cNvSpPr>
          <p:nvPr>
            <p:ph type="dt" sz="half" idx="10"/>
          </p:nvPr>
        </p:nvSpPr>
        <p:spPr/>
        <p:txBody>
          <a:bodyPr/>
          <a:lstStyle/>
          <a:p>
            <a:fld id="{681A43DC-7F1C-FE46-A407-C0F312538027}" type="datetimeFigureOut">
              <a:rPr lang="da-DK" smtClean="0"/>
              <a:t>21-10-2020</a:t>
            </a:fld>
            <a:endParaRPr lang="da-DK"/>
          </a:p>
        </p:txBody>
      </p:sp>
      <p:sp>
        <p:nvSpPr>
          <p:cNvPr id="6" name="Pladsholder til sidefod 5">
            <a:extLst>
              <a:ext uri="{FF2B5EF4-FFF2-40B4-BE49-F238E27FC236}">
                <a16:creationId xmlns:a16="http://schemas.microsoft.com/office/drawing/2014/main" id="{EC02D25A-5B85-7B41-9467-5F1085864A8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A837CB1-03FF-854F-9009-B5A82220C00A}"/>
              </a:ext>
            </a:extLst>
          </p:cNvPr>
          <p:cNvSpPr>
            <a:spLocks noGrp="1"/>
          </p:cNvSpPr>
          <p:nvPr>
            <p:ph type="sldNum" sz="quarter" idx="12"/>
          </p:nvPr>
        </p:nvSpPr>
        <p:spPr/>
        <p:txBody>
          <a:bodyPr/>
          <a:lstStyle/>
          <a:p>
            <a:fld id="{18856DEC-03F4-2645-8F50-C3A87B1C0986}" type="slidenum">
              <a:rPr lang="da-DK" smtClean="0"/>
              <a:t>‹nr.›</a:t>
            </a:fld>
            <a:endParaRPr lang="da-DK"/>
          </a:p>
        </p:txBody>
      </p:sp>
    </p:spTree>
    <p:extLst>
      <p:ext uri="{BB962C8B-B14F-4D97-AF65-F5344CB8AC3E}">
        <p14:creationId xmlns:p14="http://schemas.microsoft.com/office/powerpoint/2010/main" val="29381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8B3BF1-37D3-6F4C-872B-10CFFA0E87C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B902EE09-55E2-564C-B7DC-0913DF5D57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2B6585E6-401E-FD4D-9310-855098A74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a:t>Rediger teksttypografien i masteren
Andet niveau
Tredje niveau
Fjerde niveau
Femte niveau</a:t>
            </a:r>
          </a:p>
        </p:txBody>
      </p:sp>
      <p:sp>
        <p:nvSpPr>
          <p:cNvPr id="5" name="Pladsholder til dato 4">
            <a:extLst>
              <a:ext uri="{FF2B5EF4-FFF2-40B4-BE49-F238E27FC236}">
                <a16:creationId xmlns:a16="http://schemas.microsoft.com/office/drawing/2014/main" id="{476F55D3-0F2D-7742-9207-ECBDA2BCB777}"/>
              </a:ext>
            </a:extLst>
          </p:cNvPr>
          <p:cNvSpPr>
            <a:spLocks noGrp="1"/>
          </p:cNvSpPr>
          <p:nvPr>
            <p:ph type="dt" sz="half" idx="10"/>
          </p:nvPr>
        </p:nvSpPr>
        <p:spPr/>
        <p:txBody>
          <a:bodyPr/>
          <a:lstStyle/>
          <a:p>
            <a:fld id="{681A43DC-7F1C-FE46-A407-C0F312538027}" type="datetimeFigureOut">
              <a:rPr lang="da-DK" smtClean="0"/>
              <a:t>21-10-2020</a:t>
            </a:fld>
            <a:endParaRPr lang="da-DK"/>
          </a:p>
        </p:txBody>
      </p:sp>
      <p:sp>
        <p:nvSpPr>
          <p:cNvPr id="6" name="Pladsholder til sidefod 5">
            <a:extLst>
              <a:ext uri="{FF2B5EF4-FFF2-40B4-BE49-F238E27FC236}">
                <a16:creationId xmlns:a16="http://schemas.microsoft.com/office/drawing/2014/main" id="{B660AEC9-5094-6B4E-B8B4-2FC4428720A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6F4D7D5-2D3E-9C49-B9AE-2D165AB3EDBF}"/>
              </a:ext>
            </a:extLst>
          </p:cNvPr>
          <p:cNvSpPr>
            <a:spLocks noGrp="1"/>
          </p:cNvSpPr>
          <p:nvPr>
            <p:ph type="sldNum" sz="quarter" idx="12"/>
          </p:nvPr>
        </p:nvSpPr>
        <p:spPr/>
        <p:txBody>
          <a:bodyPr/>
          <a:lstStyle/>
          <a:p>
            <a:fld id="{18856DEC-03F4-2645-8F50-C3A87B1C0986}" type="slidenum">
              <a:rPr lang="da-DK" smtClean="0"/>
              <a:t>‹nr.›</a:t>
            </a:fld>
            <a:endParaRPr lang="da-DK"/>
          </a:p>
        </p:txBody>
      </p:sp>
    </p:spTree>
    <p:extLst>
      <p:ext uri="{BB962C8B-B14F-4D97-AF65-F5344CB8AC3E}">
        <p14:creationId xmlns:p14="http://schemas.microsoft.com/office/powerpoint/2010/main" val="404942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5DC363AA-E868-0545-97A2-AFB7520F6A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4DAFB7F-6C53-3C45-A695-CC333D5067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835398F9-03D9-1047-A6B2-7E718DB331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A43DC-7F1C-FE46-A407-C0F312538027}" type="datetimeFigureOut">
              <a:rPr lang="da-DK" smtClean="0"/>
              <a:t>21-10-2020</a:t>
            </a:fld>
            <a:endParaRPr lang="da-DK"/>
          </a:p>
        </p:txBody>
      </p:sp>
      <p:sp>
        <p:nvSpPr>
          <p:cNvPr id="5" name="Pladsholder til sidefod 4">
            <a:extLst>
              <a:ext uri="{FF2B5EF4-FFF2-40B4-BE49-F238E27FC236}">
                <a16:creationId xmlns:a16="http://schemas.microsoft.com/office/drawing/2014/main" id="{12FC32EA-4B32-7247-AC39-D60974C1DE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1559845C-7F6D-F949-BA8C-B0643407CA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56DEC-03F4-2645-8F50-C3A87B1C0986}" type="slidenum">
              <a:rPr lang="da-DK" smtClean="0"/>
              <a:t>‹nr.›</a:t>
            </a:fld>
            <a:endParaRPr lang="da-DK"/>
          </a:p>
        </p:txBody>
      </p:sp>
    </p:spTree>
    <p:extLst>
      <p:ext uri="{BB962C8B-B14F-4D97-AF65-F5344CB8AC3E}">
        <p14:creationId xmlns:p14="http://schemas.microsoft.com/office/powerpoint/2010/main" val="1726955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1B6DF8-8097-A749-AB26-A939CE4F8689}"/>
              </a:ext>
            </a:extLst>
          </p:cNvPr>
          <p:cNvSpPr>
            <a:spLocks noGrp="1"/>
          </p:cNvSpPr>
          <p:nvPr>
            <p:ph type="ctrTitle"/>
          </p:nvPr>
        </p:nvSpPr>
        <p:spPr>
          <a:xfrm>
            <a:off x="6027913" y="939482"/>
            <a:ext cx="5079999" cy="2814637"/>
          </a:xfrm>
        </p:spPr>
        <p:txBody>
          <a:bodyPr>
            <a:normAutofit/>
          </a:bodyPr>
          <a:lstStyle/>
          <a:p>
            <a:pPr algn="l"/>
            <a:r>
              <a:rPr lang="da-DK" dirty="0">
                <a:solidFill>
                  <a:srgbClr val="002060"/>
                </a:solidFill>
                <a:latin typeface="Klavika Medium" panose="020B0506040000020004" pitchFamily="34" charset="0"/>
              </a:rPr>
              <a:t>Nye </a:t>
            </a:r>
            <a:br>
              <a:rPr lang="da-DK" dirty="0">
                <a:solidFill>
                  <a:srgbClr val="002060"/>
                </a:solidFill>
                <a:latin typeface="Klavika Medium" panose="020B0506040000020004" pitchFamily="34" charset="0"/>
              </a:rPr>
            </a:br>
            <a:r>
              <a:rPr lang="da-DK" dirty="0">
                <a:solidFill>
                  <a:srgbClr val="002060"/>
                </a:solidFill>
                <a:latin typeface="Klavika Medium" panose="020B0506040000020004" pitchFamily="34" charset="0"/>
              </a:rPr>
              <a:t>ferieregler </a:t>
            </a:r>
            <a:br>
              <a:rPr lang="da-DK" dirty="0">
                <a:solidFill>
                  <a:srgbClr val="002060"/>
                </a:solidFill>
                <a:latin typeface="Klavika Medium" panose="020B0506040000020004" pitchFamily="34" charset="0"/>
              </a:rPr>
            </a:br>
            <a:r>
              <a:rPr lang="da-DK" dirty="0">
                <a:solidFill>
                  <a:srgbClr val="002060"/>
                </a:solidFill>
                <a:latin typeface="Klavika Medium" panose="020B0506040000020004" pitchFamily="34" charset="0"/>
              </a:rPr>
              <a:t>i 2020</a:t>
            </a:r>
          </a:p>
        </p:txBody>
      </p:sp>
      <p:pic>
        <p:nvPicPr>
          <p:cNvPr id="9" name="Billede 8">
            <a:extLst>
              <a:ext uri="{FF2B5EF4-FFF2-40B4-BE49-F238E27FC236}">
                <a16:creationId xmlns:a16="http://schemas.microsoft.com/office/drawing/2014/main" id="{A4E1F93C-FAE0-F04F-9FB1-9D6FA9650E5C}"/>
              </a:ext>
            </a:extLst>
          </p:cNvPr>
          <p:cNvPicPr>
            <a:picLocks noChangeAspect="1"/>
          </p:cNvPicPr>
          <p:nvPr/>
        </p:nvPicPr>
        <p:blipFill>
          <a:blip r:embed="rId3"/>
          <a:stretch>
            <a:fillRect/>
          </a:stretch>
        </p:blipFill>
        <p:spPr>
          <a:xfrm>
            <a:off x="0" y="1055076"/>
            <a:ext cx="6061549" cy="5802923"/>
          </a:xfrm>
          <a:prstGeom prst="rect">
            <a:avLst/>
          </a:prstGeom>
        </p:spPr>
      </p:pic>
      <p:pic>
        <p:nvPicPr>
          <p:cNvPr id="11" name="Billede 10">
            <a:extLst>
              <a:ext uri="{FF2B5EF4-FFF2-40B4-BE49-F238E27FC236}">
                <a16:creationId xmlns:a16="http://schemas.microsoft.com/office/drawing/2014/main" id="{662C95A3-B331-4742-84FE-3FEA07B72ADC}"/>
              </a:ext>
            </a:extLst>
          </p:cNvPr>
          <p:cNvPicPr>
            <a:picLocks noChangeAspect="1"/>
          </p:cNvPicPr>
          <p:nvPr/>
        </p:nvPicPr>
        <p:blipFill>
          <a:blip r:embed="rId4"/>
          <a:stretch>
            <a:fillRect/>
          </a:stretch>
        </p:blipFill>
        <p:spPr>
          <a:xfrm>
            <a:off x="2897945" y="-1011897"/>
            <a:ext cx="3348111" cy="2799021"/>
          </a:xfrm>
          <a:prstGeom prst="rect">
            <a:avLst/>
          </a:prstGeom>
        </p:spPr>
      </p:pic>
      <p:sp>
        <p:nvSpPr>
          <p:cNvPr id="7" name="Undertitel 6">
            <a:extLst>
              <a:ext uri="{FF2B5EF4-FFF2-40B4-BE49-F238E27FC236}">
                <a16:creationId xmlns:a16="http://schemas.microsoft.com/office/drawing/2014/main" id="{8A485D05-2A69-4E75-8182-45A7A66221AB}"/>
              </a:ext>
            </a:extLst>
          </p:cNvPr>
          <p:cNvSpPr>
            <a:spLocks noGrp="1"/>
          </p:cNvSpPr>
          <p:nvPr>
            <p:ph type="subTitle" idx="1"/>
          </p:nvPr>
        </p:nvSpPr>
        <p:spPr>
          <a:xfrm>
            <a:off x="6027738" y="6031832"/>
            <a:ext cx="5080000" cy="723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da-DK" dirty="0">
                <a:ln w="0"/>
                <a:solidFill>
                  <a:schemeClr val="tx1"/>
                </a:solidFill>
                <a:effectLst>
                  <a:outerShdw blurRad="38100" dist="19050" dir="2700000" algn="tl" rotWithShape="0">
                    <a:schemeClr val="dk1">
                      <a:alpha val="40000"/>
                    </a:schemeClr>
                  </a:outerShdw>
                </a:effectLst>
              </a:rPr>
              <a:t>Albertslund Kommune,</a:t>
            </a:r>
          </a:p>
          <a:p>
            <a:pPr algn="ctr"/>
            <a:r>
              <a:rPr lang="da-DK" dirty="0">
                <a:ln w="0"/>
                <a:solidFill>
                  <a:schemeClr val="tx1"/>
                </a:solidFill>
                <a:effectLst>
                  <a:outerShdw blurRad="38100" dist="19050" dir="2700000" algn="tl" rotWithShape="0">
                    <a:schemeClr val="dk1">
                      <a:alpha val="40000"/>
                    </a:schemeClr>
                  </a:outerShdw>
                </a:effectLst>
              </a:rPr>
              <a:t>Økonomi- &amp; Stab</a:t>
            </a:r>
            <a:endParaRPr lang="da-DK" dirty="0"/>
          </a:p>
        </p:txBody>
      </p:sp>
    </p:spTree>
    <p:extLst>
      <p:ext uri="{BB962C8B-B14F-4D97-AF65-F5344CB8AC3E}">
        <p14:creationId xmlns:p14="http://schemas.microsoft.com/office/powerpoint/2010/main" val="620852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A1118-DC97-084F-8F67-7EA17DCF542E}"/>
              </a:ext>
            </a:extLst>
          </p:cNvPr>
          <p:cNvSpPr>
            <a:spLocks noGrp="1"/>
          </p:cNvSpPr>
          <p:nvPr>
            <p:ph type="title"/>
          </p:nvPr>
        </p:nvSpPr>
        <p:spPr/>
        <p:txBody>
          <a:bodyPr/>
          <a:lstStyle/>
          <a:p>
            <a:r>
              <a:rPr lang="da-DK" dirty="0"/>
              <a:t>Den 6. ferieuge</a:t>
            </a:r>
          </a:p>
        </p:txBody>
      </p:sp>
      <p:sp>
        <p:nvSpPr>
          <p:cNvPr id="3" name="Pladsholder til indhold 2">
            <a:extLst>
              <a:ext uri="{FF2B5EF4-FFF2-40B4-BE49-F238E27FC236}">
                <a16:creationId xmlns:a16="http://schemas.microsoft.com/office/drawing/2014/main" id="{4A373B2A-BAF9-9F48-B101-6FD0C94BB824}"/>
              </a:ext>
            </a:extLst>
          </p:cNvPr>
          <p:cNvSpPr>
            <a:spLocks noGrp="1"/>
          </p:cNvSpPr>
          <p:nvPr>
            <p:ph idx="1"/>
          </p:nvPr>
        </p:nvSpPr>
        <p:spPr>
          <a:xfrm>
            <a:off x="3606800" y="1626461"/>
            <a:ext cx="8068734" cy="4204757"/>
          </a:xfrm>
        </p:spPr>
        <p:txBody>
          <a:bodyPr>
            <a:noAutofit/>
          </a:bodyPr>
          <a:lstStyle/>
          <a:p>
            <a:r>
              <a:rPr lang="da-DK" dirty="0"/>
              <a:t>Følger samme regler som i dag:</a:t>
            </a:r>
          </a:p>
          <a:p>
            <a:r>
              <a:rPr lang="da-DK" dirty="0"/>
              <a:t>Medarbejderen bestemmer selv, om den skal afholdes eller udbetales.</a:t>
            </a:r>
          </a:p>
          <a:p>
            <a:r>
              <a:rPr lang="da-DK" dirty="0"/>
              <a:t>Hvis medarbejderen ikke afholder den og ikke (rettidigt) har bedt om udbetaling, så overføres den automatisk til næste ferieår.</a:t>
            </a:r>
          </a:p>
        </p:txBody>
      </p:sp>
      <p:pic>
        <p:nvPicPr>
          <p:cNvPr id="12" name="Billede 11">
            <a:extLst>
              <a:ext uri="{FF2B5EF4-FFF2-40B4-BE49-F238E27FC236}">
                <a16:creationId xmlns:a16="http://schemas.microsoft.com/office/drawing/2014/main" id="{85D9FE87-3E89-A147-820B-5DA14499D6A7}"/>
              </a:ext>
            </a:extLst>
          </p:cNvPr>
          <p:cNvPicPr>
            <a:picLocks noChangeAspect="1"/>
          </p:cNvPicPr>
          <p:nvPr/>
        </p:nvPicPr>
        <p:blipFill>
          <a:blip r:embed="rId3"/>
          <a:stretch>
            <a:fillRect/>
          </a:stretch>
        </p:blipFill>
        <p:spPr>
          <a:xfrm>
            <a:off x="289058" y="2020185"/>
            <a:ext cx="3679463" cy="4561367"/>
          </a:xfrm>
          <a:prstGeom prst="rect">
            <a:avLst/>
          </a:prstGeom>
        </p:spPr>
      </p:pic>
      <p:sp>
        <p:nvSpPr>
          <p:cNvPr id="5" name="Rektangel 4">
            <a:extLst>
              <a:ext uri="{FF2B5EF4-FFF2-40B4-BE49-F238E27FC236}">
                <a16:creationId xmlns:a16="http://schemas.microsoft.com/office/drawing/2014/main" id="{AD09D1C1-A590-4117-ACAC-1680B340D560}"/>
              </a:ext>
            </a:extLst>
          </p:cNvPr>
          <p:cNvSpPr/>
          <p:nvPr/>
        </p:nvSpPr>
        <p:spPr>
          <a:xfrm>
            <a:off x="6027912" y="5983705"/>
            <a:ext cx="5325887" cy="811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ln w="0"/>
                <a:solidFill>
                  <a:schemeClr val="tx1"/>
                </a:solidFill>
                <a:effectLst>
                  <a:outerShdw blurRad="38100" dist="19050" dir="2700000" algn="tl" rotWithShape="0">
                    <a:schemeClr val="dk1">
                      <a:alpha val="40000"/>
                    </a:schemeClr>
                  </a:outerShdw>
                </a:effectLst>
              </a:rPr>
              <a:t>Albertslund Kommune,</a:t>
            </a:r>
          </a:p>
          <a:p>
            <a:pPr algn="ctr"/>
            <a:r>
              <a:rPr lang="da-DK" dirty="0">
                <a:ln w="0"/>
                <a:solidFill>
                  <a:schemeClr val="tx1"/>
                </a:solidFill>
                <a:effectLst>
                  <a:outerShdw blurRad="38100" dist="19050" dir="2700000" algn="tl" rotWithShape="0">
                    <a:schemeClr val="dk1">
                      <a:alpha val="40000"/>
                    </a:schemeClr>
                  </a:outerShdw>
                </a:effectLst>
              </a:rPr>
              <a:t>Økonomi- &amp; Stab</a:t>
            </a:r>
            <a:endParaRPr lang="da-DK" dirty="0"/>
          </a:p>
        </p:txBody>
      </p:sp>
    </p:spTree>
    <p:extLst>
      <p:ext uri="{BB962C8B-B14F-4D97-AF65-F5344CB8AC3E}">
        <p14:creationId xmlns:p14="http://schemas.microsoft.com/office/powerpoint/2010/main" val="305918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A1118-DC97-084F-8F67-7EA17DCF542E}"/>
              </a:ext>
            </a:extLst>
          </p:cNvPr>
          <p:cNvSpPr>
            <a:spLocks noGrp="1"/>
          </p:cNvSpPr>
          <p:nvPr>
            <p:ph type="title"/>
          </p:nvPr>
        </p:nvSpPr>
        <p:spPr/>
        <p:txBody>
          <a:bodyPr/>
          <a:lstStyle/>
          <a:p>
            <a:r>
              <a:rPr lang="da-DK" dirty="0"/>
              <a:t>Ny mulighed: Ferie på forskud</a:t>
            </a:r>
          </a:p>
        </p:txBody>
      </p:sp>
      <p:sp>
        <p:nvSpPr>
          <p:cNvPr id="3" name="Pladsholder til indhold 2">
            <a:extLst>
              <a:ext uri="{FF2B5EF4-FFF2-40B4-BE49-F238E27FC236}">
                <a16:creationId xmlns:a16="http://schemas.microsoft.com/office/drawing/2014/main" id="{4A373B2A-BAF9-9F48-B101-6FD0C94BB824}"/>
              </a:ext>
            </a:extLst>
          </p:cNvPr>
          <p:cNvSpPr>
            <a:spLocks noGrp="1"/>
          </p:cNvSpPr>
          <p:nvPr>
            <p:ph idx="1"/>
          </p:nvPr>
        </p:nvSpPr>
        <p:spPr>
          <a:xfrm>
            <a:off x="3606800" y="1806576"/>
            <a:ext cx="8068734" cy="4204757"/>
          </a:xfrm>
        </p:spPr>
        <p:txBody>
          <a:bodyPr>
            <a:normAutofit/>
          </a:bodyPr>
          <a:lstStyle/>
          <a:p>
            <a:r>
              <a:rPr lang="da-DK" dirty="0"/>
              <a:t>Hvis en medarbejder ønsker at holde ferie, og ikke har optjent feriedage nok, kan medarbejderen aftale med sin leder at få nogle dage på forskud.</a:t>
            </a:r>
          </a:p>
          <a:p>
            <a:r>
              <a:rPr lang="da-DK" dirty="0"/>
              <a:t>Eksempel: En uges efterårsferie ‘koster’ fem feriedage – men medarbejderen har kun optjent 2,08 dage fra ferieårets start 1. sept.</a:t>
            </a:r>
          </a:p>
          <a:p>
            <a:r>
              <a:rPr lang="da-DK" dirty="0"/>
              <a:t>De ‘lånte’ feriedage bliver udlignet, når medarbejderen er tilbage på jobbet.</a:t>
            </a:r>
          </a:p>
        </p:txBody>
      </p:sp>
      <p:pic>
        <p:nvPicPr>
          <p:cNvPr id="6" name="Billede 5">
            <a:extLst>
              <a:ext uri="{FF2B5EF4-FFF2-40B4-BE49-F238E27FC236}">
                <a16:creationId xmlns:a16="http://schemas.microsoft.com/office/drawing/2014/main" id="{EFA359B0-4A97-294B-9B99-BB02961F0B07}"/>
              </a:ext>
            </a:extLst>
          </p:cNvPr>
          <p:cNvPicPr>
            <a:picLocks noChangeAspect="1"/>
          </p:cNvPicPr>
          <p:nvPr/>
        </p:nvPicPr>
        <p:blipFill>
          <a:blip r:embed="rId3"/>
          <a:stretch>
            <a:fillRect/>
          </a:stretch>
        </p:blipFill>
        <p:spPr>
          <a:xfrm rot="21113986">
            <a:off x="646815" y="3214970"/>
            <a:ext cx="2619801" cy="2796363"/>
          </a:xfrm>
          <a:prstGeom prst="rect">
            <a:avLst/>
          </a:prstGeom>
        </p:spPr>
      </p:pic>
      <p:sp>
        <p:nvSpPr>
          <p:cNvPr id="5" name="Rektangel 4">
            <a:extLst>
              <a:ext uri="{FF2B5EF4-FFF2-40B4-BE49-F238E27FC236}">
                <a16:creationId xmlns:a16="http://schemas.microsoft.com/office/drawing/2014/main" id="{E2E8262A-267E-48AC-AE99-BF997FDFFF59}"/>
              </a:ext>
            </a:extLst>
          </p:cNvPr>
          <p:cNvSpPr/>
          <p:nvPr/>
        </p:nvSpPr>
        <p:spPr>
          <a:xfrm>
            <a:off x="6027912" y="5871411"/>
            <a:ext cx="5325887" cy="923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ln w="0"/>
                <a:solidFill>
                  <a:schemeClr val="tx1"/>
                </a:solidFill>
                <a:effectLst>
                  <a:outerShdw blurRad="38100" dist="19050" dir="2700000" algn="tl" rotWithShape="0">
                    <a:schemeClr val="dk1">
                      <a:alpha val="40000"/>
                    </a:schemeClr>
                  </a:outerShdw>
                </a:effectLst>
              </a:rPr>
              <a:t>Albertslund Kommune,</a:t>
            </a:r>
          </a:p>
          <a:p>
            <a:pPr algn="ctr"/>
            <a:r>
              <a:rPr lang="da-DK" dirty="0">
                <a:ln w="0"/>
                <a:solidFill>
                  <a:schemeClr val="tx1"/>
                </a:solidFill>
                <a:effectLst>
                  <a:outerShdw blurRad="38100" dist="19050" dir="2700000" algn="tl" rotWithShape="0">
                    <a:schemeClr val="dk1">
                      <a:alpha val="40000"/>
                    </a:schemeClr>
                  </a:outerShdw>
                </a:effectLst>
              </a:rPr>
              <a:t>Økonomi- &amp; Stab</a:t>
            </a:r>
            <a:endParaRPr lang="da-DK" dirty="0"/>
          </a:p>
        </p:txBody>
      </p:sp>
    </p:spTree>
    <p:extLst>
      <p:ext uri="{BB962C8B-B14F-4D97-AF65-F5344CB8AC3E}">
        <p14:creationId xmlns:p14="http://schemas.microsoft.com/office/powerpoint/2010/main" val="197121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A1118-DC97-084F-8F67-7EA17DCF542E}"/>
              </a:ext>
            </a:extLst>
          </p:cNvPr>
          <p:cNvSpPr>
            <a:spLocks noGrp="1"/>
          </p:cNvSpPr>
          <p:nvPr>
            <p:ph type="title"/>
          </p:nvPr>
        </p:nvSpPr>
        <p:spPr/>
        <p:txBody>
          <a:bodyPr/>
          <a:lstStyle/>
          <a:p>
            <a:r>
              <a:rPr lang="da-DK" dirty="0"/>
              <a:t>Ferie på forskud</a:t>
            </a:r>
          </a:p>
        </p:txBody>
      </p:sp>
      <p:sp>
        <p:nvSpPr>
          <p:cNvPr id="3" name="Pladsholder til indhold 2">
            <a:extLst>
              <a:ext uri="{FF2B5EF4-FFF2-40B4-BE49-F238E27FC236}">
                <a16:creationId xmlns:a16="http://schemas.microsoft.com/office/drawing/2014/main" id="{4A373B2A-BAF9-9F48-B101-6FD0C94BB824}"/>
              </a:ext>
            </a:extLst>
          </p:cNvPr>
          <p:cNvSpPr>
            <a:spLocks noGrp="1"/>
          </p:cNvSpPr>
          <p:nvPr>
            <p:ph idx="1"/>
          </p:nvPr>
        </p:nvSpPr>
        <p:spPr>
          <a:xfrm>
            <a:off x="3606800" y="1806576"/>
            <a:ext cx="8068734" cy="4204757"/>
          </a:xfrm>
        </p:spPr>
        <p:txBody>
          <a:bodyPr>
            <a:normAutofit/>
          </a:bodyPr>
          <a:lstStyle/>
          <a:p>
            <a:r>
              <a:rPr lang="da-DK" dirty="0"/>
              <a:t>Hvis medarbejderen stopper i jobbet, inden medarbejderen har ‘indhentet’ de lånte feriedage, bliver de modregnet i den sidste løn.</a:t>
            </a:r>
          </a:p>
          <a:p>
            <a:r>
              <a:rPr lang="da-DK" dirty="0"/>
              <a:t>Medarbejderen kan aldrig få mere ferie på forskud, end medarbejderen kan nå at optjene inden for ferieåret.</a:t>
            </a:r>
          </a:p>
          <a:p>
            <a:r>
              <a:rPr lang="da-DK" dirty="0"/>
              <a:t>Forskudsferie gælder ikke for den 6. ferieuge.</a:t>
            </a:r>
          </a:p>
        </p:txBody>
      </p:sp>
      <p:pic>
        <p:nvPicPr>
          <p:cNvPr id="5" name="Billede 4">
            <a:extLst>
              <a:ext uri="{FF2B5EF4-FFF2-40B4-BE49-F238E27FC236}">
                <a16:creationId xmlns:a16="http://schemas.microsoft.com/office/drawing/2014/main" id="{4C2E5CFC-B3B6-7643-87B9-CB73D00B4B13}"/>
              </a:ext>
            </a:extLst>
          </p:cNvPr>
          <p:cNvPicPr>
            <a:picLocks noChangeAspect="1"/>
          </p:cNvPicPr>
          <p:nvPr/>
        </p:nvPicPr>
        <p:blipFill>
          <a:blip r:embed="rId3"/>
          <a:stretch>
            <a:fillRect/>
          </a:stretch>
        </p:blipFill>
        <p:spPr>
          <a:xfrm flipH="1">
            <a:off x="0" y="3678440"/>
            <a:ext cx="4465674" cy="3179560"/>
          </a:xfrm>
          <a:prstGeom prst="rect">
            <a:avLst/>
          </a:prstGeom>
        </p:spPr>
      </p:pic>
      <p:sp>
        <p:nvSpPr>
          <p:cNvPr id="6" name="Rektangel 5">
            <a:extLst>
              <a:ext uri="{FF2B5EF4-FFF2-40B4-BE49-F238E27FC236}">
                <a16:creationId xmlns:a16="http://schemas.microsoft.com/office/drawing/2014/main" id="{CC556C51-5190-489C-9057-7721C92DED03}"/>
              </a:ext>
            </a:extLst>
          </p:cNvPr>
          <p:cNvSpPr/>
          <p:nvPr/>
        </p:nvSpPr>
        <p:spPr>
          <a:xfrm>
            <a:off x="6027912" y="6011333"/>
            <a:ext cx="5325887" cy="78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ln w="0"/>
                <a:solidFill>
                  <a:schemeClr val="tx1"/>
                </a:solidFill>
                <a:effectLst>
                  <a:outerShdw blurRad="38100" dist="19050" dir="2700000" algn="tl" rotWithShape="0">
                    <a:schemeClr val="dk1">
                      <a:alpha val="40000"/>
                    </a:schemeClr>
                  </a:outerShdw>
                </a:effectLst>
              </a:rPr>
              <a:t>Albertslund Kommune,</a:t>
            </a:r>
          </a:p>
          <a:p>
            <a:pPr algn="ctr"/>
            <a:r>
              <a:rPr lang="da-DK" dirty="0">
                <a:ln w="0"/>
                <a:solidFill>
                  <a:schemeClr val="tx1"/>
                </a:solidFill>
                <a:effectLst>
                  <a:outerShdw blurRad="38100" dist="19050" dir="2700000" algn="tl" rotWithShape="0">
                    <a:schemeClr val="dk1">
                      <a:alpha val="40000"/>
                    </a:schemeClr>
                  </a:outerShdw>
                </a:effectLst>
              </a:rPr>
              <a:t>Økonomi- &amp; Stab</a:t>
            </a:r>
            <a:endParaRPr lang="da-DK" dirty="0"/>
          </a:p>
        </p:txBody>
      </p:sp>
    </p:spTree>
    <p:extLst>
      <p:ext uri="{BB962C8B-B14F-4D97-AF65-F5344CB8AC3E}">
        <p14:creationId xmlns:p14="http://schemas.microsoft.com/office/powerpoint/2010/main" val="104434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A1118-DC97-084F-8F67-7EA17DCF542E}"/>
              </a:ext>
            </a:extLst>
          </p:cNvPr>
          <p:cNvSpPr>
            <a:spLocks noGrp="1"/>
          </p:cNvSpPr>
          <p:nvPr>
            <p:ph type="title"/>
          </p:nvPr>
        </p:nvSpPr>
        <p:spPr/>
        <p:txBody>
          <a:bodyPr/>
          <a:lstStyle/>
          <a:p>
            <a:r>
              <a:rPr lang="da-DK" dirty="0"/>
              <a:t>Ferie på forskud</a:t>
            </a:r>
          </a:p>
        </p:txBody>
      </p:sp>
      <p:sp>
        <p:nvSpPr>
          <p:cNvPr id="3" name="Pladsholder til indhold 2">
            <a:extLst>
              <a:ext uri="{FF2B5EF4-FFF2-40B4-BE49-F238E27FC236}">
                <a16:creationId xmlns:a16="http://schemas.microsoft.com/office/drawing/2014/main" id="{4A373B2A-BAF9-9F48-B101-6FD0C94BB824}"/>
              </a:ext>
            </a:extLst>
          </p:cNvPr>
          <p:cNvSpPr>
            <a:spLocks noGrp="1"/>
          </p:cNvSpPr>
          <p:nvPr>
            <p:ph idx="1"/>
          </p:nvPr>
        </p:nvSpPr>
        <p:spPr>
          <a:xfrm>
            <a:off x="3606800" y="1806576"/>
            <a:ext cx="8068734" cy="4204757"/>
          </a:xfrm>
        </p:spPr>
        <p:txBody>
          <a:bodyPr>
            <a:normAutofit fontScale="92500" lnSpcReduction="10000"/>
          </a:bodyPr>
          <a:lstStyle/>
          <a:p>
            <a:r>
              <a:rPr lang="da-DK" dirty="0"/>
              <a:t>I Albertslund Kommune er det besluttet, at der maksimalt kan gives en uges ferie på forskud til medarbejdere i prøvetiden.</a:t>
            </a:r>
          </a:p>
          <a:p>
            <a:r>
              <a:rPr lang="da-DK" dirty="0"/>
              <a:t>Der skal indgås en skriftlig aftale mellem medarbejder og leder om forskudsferie. </a:t>
            </a:r>
          </a:p>
          <a:p>
            <a:r>
              <a:rPr lang="da-DK" dirty="0"/>
              <a:t>Blanketten ligger på medarbejdersiden, og skal journaliseres på personalesagen.</a:t>
            </a:r>
          </a:p>
          <a:p>
            <a:r>
              <a:rPr lang="da-DK" dirty="0"/>
              <a:t>Det er ledelsens ansvar at ferien bliver registeret, og at der ikke aftales mere ferie på forskud end medarbejderen kan nå at optjene inden for </a:t>
            </a:r>
            <a:r>
              <a:rPr lang="da-DK" dirty="0" err="1"/>
              <a:t>ferieåret</a:t>
            </a:r>
            <a:r>
              <a:rPr lang="da-DK" dirty="0"/>
              <a:t>.</a:t>
            </a:r>
          </a:p>
          <a:p>
            <a:r>
              <a:rPr lang="da-DK" dirty="0"/>
              <a:t>Vær særligt opmærksom på lukkedage</a:t>
            </a:r>
          </a:p>
          <a:p>
            <a:endParaRPr lang="da-DK" dirty="0"/>
          </a:p>
        </p:txBody>
      </p:sp>
      <p:pic>
        <p:nvPicPr>
          <p:cNvPr id="5" name="Billede 4">
            <a:extLst>
              <a:ext uri="{FF2B5EF4-FFF2-40B4-BE49-F238E27FC236}">
                <a16:creationId xmlns:a16="http://schemas.microsoft.com/office/drawing/2014/main" id="{4C2E5CFC-B3B6-7643-87B9-CB73D00B4B13}"/>
              </a:ext>
            </a:extLst>
          </p:cNvPr>
          <p:cNvPicPr>
            <a:picLocks noChangeAspect="1"/>
          </p:cNvPicPr>
          <p:nvPr/>
        </p:nvPicPr>
        <p:blipFill>
          <a:blip r:embed="rId3"/>
          <a:stretch>
            <a:fillRect/>
          </a:stretch>
        </p:blipFill>
        <p:spPr>
          <a:xfrm flipH="1">
            <a:off x="0" y="3678440"/>
            <a:ext cx="4465674" cy="3179560"/>
          </a:xfrm>
          <a:prstGeom prst="rect">
            <a:avLst/>
          </a:prstGeom>
        </p:spPr>
      </p:pic>
      <p:sp>
        <p:nvSpPr>
          <p:cNvPr id="6" name="Rektangel 5">
            <a:extLst>
              <a:ext uri="{FF2B5EF4-FFF2-40B4-BE49-F238E27FC236}">
                <a16:creationId xmlns:a16="http://schemas.microsoft.com/office/drawing/2014/main" id="{53AF41A9-9D0C-4A06-A6A5-140848DA3B4F}"/>
              </a:ext>
            </a:extLst>
          </p:cNvPr>
          <p:cNvSpPr/>
          <p:nvPr/>
        </p:nvSpPr>
        <p:spPr>
          <a:xfrm>
            <a:off x="6027912" y="6011333"/>
            <a:ext cx="5325887" cy="78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ln w="0"/>
                <a:solidFill>
                  <a:schemeClr val="tx1"/>
                </a:solidFill>
                <a:effectLst>
                  <a:outerShdw blurRad="38100" dist="19050" dir="2700000" algn="tl" rotWithShape="0">
                    <a:schemeClr val="dk1">
                      <a:alpha val="40000"/>
                    </a:schemeClr>
                  </a:outerShdw>
                </a:effectLst>
              </a:rPr>
              <a:t>Albertslund Kommune,</a:t>
            </a:r>
          </a:p>
          <a:p>
            <a:pPr algn="ctr"/>
            <a:r>
              <a:rPr lang="da-DK" dirty="0">
                <a:ln w="0"/>
                <a:solidFill>
                  <a:schemeClr val="tx1"/>
                </a:solidFill>
                <a:effectLst>
                  <a:outerShdw blurRad="38100" dist="19050" dir="2700000" algn="tl" rotWithShape="0">
                    <a:schemeClr val="dk1">
                      <a:alpha val="40000"/>
                    </a:schemeClr>
                  </a:outerShdw>
                </a:effectLst>
              </a:rPr>
              <a:t>Økonomi- &amp; Stab</a:t>
            </a:r>
            <a:endParaRPr lang="da-DK" dirty="0"/>
          </a:p>
        </p:txBody>
      </p:sp>
    </p:spTree>
    <p:extLst>
      <p:ext uri="{BB962C8B-B14F-4D97-AF65-F5344CB8AC3E}">
        <p14:creationId xmlns:p14="http://schemas.microsoft.com/office/powerpoint/2010/main" val="232307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A1118-DC97-084F-8F67-7EA17DCF542E}"/>
              </a:ext>
            </a:extLst>
          </p:cNvPr>
          <p:cNvSpPr>
            <a:spLocks noGrp="1"/>
          </p:cNvSpPr>
          <p:nvPr>
            <p:ph type="title"/>
          </p:nvPr>
        </p:nvSpPr>
        <p:spPr/>
        <p:txBody>
          <a:bodyPr/>
          <a:lstStyle/>
          <a:p>
            <a:r>
              <a:rPr lang="da-DK" dirty="0"/>
              <a:t>Lukkedage (§ 14)</a:t>
            </a:r>
          </a:p>
        </p:txBody>
      </p:sp>
      <p:sp>
        <p:nvSpPr>
          <p:cNvPr id="3" name="Pladsholder til indhold 2">
            <a:extLst>
              <a:ext uri="{FF2B5EF4-FFF2-40B4-BE49-F238E27FC236}">
                <a16:creationId xmlns:a16="http://schemas.microsoft.com/office/drawing/2014/main" id="{4A373B2A-BAF9-9F48-B101-6FD0C94BB824}"/>
              </a:ext>
            </a:extLst>
          </p:cNvPr>
          <p:cNvSpPr>
            <a:spLocks noGrp="1"/>
          </p:cNvSpPr>
          <p:nvPr>
            <p:ph idx="1"/>
          </p:nvPr>
        </p:nvSpPr>
        <p:spPr>
          <a:xfrm>
            <a:off x="3606800" y="1806576"/>
            <a:ext cx="8068734" cy="4204757"/>
          </a:xfrm>
        </p:spPr>
        <p:txBody>
          <a:bodyPr>
            <a:normAutofit lnSpcReduction="10000"/>
          </a:bodyPr>
          <a:lstStyle/>
          <a:p>
            <a:r>
              <a:rPr lang="da-DK" sz="2400" dirty="0"/>
              <a:t>Under ferielukning kan arbejdsgiveren også efter de nye regler varsle ferie, selvom den ansatte ikke har optjent nok ferie til ferielukningen.</a:t>
            </a:r>
          </a:p>
          <a:p>
            <a:r>
              <a:rPr lang="da-DK" sz="2400" dirty="0"/>
              <a:t>Varslerne er fortsat 3 måneder for hovedferien og 1 måned for øvrig ferie – vigtigt at overholde, da arbejdsgiver ellers hæfter for ferie med løn, uden at afviklingen af ferie er sket, med mindre det forkortede varsling skyldes særlige omstændigheder.</a:t>
            </a:r>
          </a:p>
          <a:p>
            <a:r>
              <a:rPr lang="da-DK" sz="2400" dirty="0"/>
              <a:t>Ansatte, der har været ansat hele forudgående </a:t>
            </a:r>
            <a:r>
              <a:rPr lang="da-DK" sz="2400" dirty="0" err="1"/>
              <a:t>ferieår</a:t>
            </a:r>
            <a:r>
              <a:rPr lang="da-DK" sz="2400" dirty="0"/>
              <a:t>, har krav på at holde ferie med løn på forskud under ferielukning.</a:t>
            </a:r>
          </a:p>
          <a:p>
            <a:r>
              <a:rPr lang="da-DK" sz="2400" dirty="0"/>
              <a:t>Øvrige ansatte må holde ferie med løntræk, men der kan stadig aftales ferie på forskud</a:t>
            </a:r>
          </a:p>
        </p:txBody>
      </p:sp>
      <p:pic>
        <p:nvPicPr>
          <p:cNvPr id="6" name="Billede 5">
            <a:extLst>
              <a:ext uri="{FF2B5EF4-FFF2-40B4-BE49-F238E27FC236}">
                <a16:creationId xmlns:a16="http://schemas.microsoft.com/office/drawing/2014/main" id="{5170D610-1CFA-A14A-80B2-75935607FC98}"/>
              </a:ext>
            </a:extLst>
          </p:cNvPr>
          <p:cNvPicPr>
            <a:picLocks noChangeAspect="1"/>
          </p:cNvPicPr>
          <p:nvPr/>
        </p:nvPicPr>
        <p:blipFill>
          <a:blip r:embed="rId3"/>
          <a:stretch>
            <a:fillRect/>
          </a:stretch>
        </p:blipFill>
        <p:spPr>
          <a:xfrm rot="21087383">
            <a:off x="242505" y="2984367"/>
            <a:ext cx="3535784" cy="3528797"/>
          </a:xfrm>
          <a:prstGeom prst="rect">
            <a:avLst/>
          </a:prstGeom>
        </p:spPr>
      </p:pic>
      <p:sp>
        <p:nvSpPr>
          <p:cNvPr id="5" name="Rektangel 4">
            <a:extLst>
              <a:ext uri="{FF2B5EF4-FFF2-40B4-BE49-F238E27FC236}">
                <a16:creationId xmlns:a16="http://schemas.microsoft.com/office/drawing/2014/main" id="{7622B67A-85EC-4AF5-82A0-BAC2767576B7}"/>
              </a:ext>
            </a:extLst>
          </p:cNvPr>
          <p:cNvSpPr/>
          <p:nvPr/>
        </p:nvSpPr>
        <p:spPr>
          <a:xfrm>
            <a:off x="6027912" y="6011333"/>
            <a:ext cx="5325887" cy="78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ln w="0"/>
                <a:solidFill>
                  <a:schemeClr val="tx1"/>
                </a:solidFill>
                <a:effectLst>
                  <a:outerShdw blurRad="38100" dist="19050" dir="2700000" algn="tl" rotWithShape="0">
                    <a:schemeClr val="dk1">
                      <a:alpha val="40000"/>
                    </a:schemeClr>
                  </a:outerShdw>
                </a:effectLst>
              </a:rPr>
              <a:t>Albertslund Kommune,</a:t>
            </a:r>
          </a:p>
          <a:p>
            <a:pPr algn="ctr"/>
            <a:r>
              <a:rPr lang="da-DK" dirty="0">
                <a:ln w="0"/>
                <a:solidFill>
                  <a:schemeClr val="tx1"/>
                </a:solidFill>
                <a:effectLst>
                  <a:outerShdw blurRad="38100" dist="19050" dir="2700000" algn="tl" rotWithShape="0">
                    <a:schemeClr val="dk1">
                      <a:alpha val="40000"/>
                    </a:schemeClr>
                  </a:outerShdw>
                </a:effectLst>
              </a:rPr>
              <a:t>Økonomi- &amp; Stab</a:t>
            </a:r>
            <a:endParaRPr lang="da-DK" dirty="0"/>
          </a:p>
        </p:txBody>
      </p:sp>
    </p:spTree>
    <p:extLst>
      <p:ext uri="{BB962C8B-B14F-4D97-AF65-F5344CB8AC3E}">
        <p14:creationId xmlns:p14="http://schemas.microsoft.com/office/powerpoint/2010/main" val="409459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A1118-DC97-084F-8F67-7EA17DCF542E}"/>
              </a:ext>
            </a:extLst>
          </p:cNvPr>
          <p:cNvSpPr>
            <a:spLocks noGrp="1"/>
          </p:cNvSpPr>
          <p:nvPr>
            <p:ph type="title"/>
          </p:nvPr>
        </p:nvSpPr>
        <p:spPr/>
        <p:txBody>
          <a:bodyPr/>
          <a:lstStyle/>
          <a:p>
            <a:r>
              <a:rPr lang="da-DK" dirty="0"/>
              <a:t>Lukkedage (§ 14)</a:t>
            </a:r>
          </a:p>
        </p:txBody>
      </p:sp>
      <p:sp>
        <p:nvSpPr>
          <p:cNvPr id="3" name="Pladsholder til indhold 2">
            <a:extLst>
              <a:ext uri="{FF2B5EF4-FFF2-40B4-BE49-F238E27FC236}">
                <a16:creationId xmlns:a16="http://schemas.microsoft.com/office/drawing/2014/main" id="{4A373B2A-BAF9-9F48-B101-6FD0C94BB824}"/>
              </a:ext>
            </a:extLst>
          </p:cNvPr>
          <p:cNvSpPr>
            <a:spLocks noGrp="1"/>
          </p:cNvSpPr>
          <p:nvPr>
            <p:ph idx="1"/>
          </p:nvPr>
        </p:nvSpPr>
        <p:spPr>
          <a:xfrm>
            <a:off x="3606800" y="1806576"/>
            <a:ext cx="8068734" cy="4204757"/>
          </a:xfrm>
        </p:spPr>
        <p:txBody>
          <a:bodyPr>
            <a:normAutofit/>
          </a:bodyPr>
          <a:lstStyle/>
          <a:p>
            <a:r>
              <a:rPr lang="da-DK" sz="2400" dirty="0"/>
              <a:t>Vær opmærksom på, at lederen skal reservere det tilstrækkelige antal feriedage til ferielukningen, hvis det er muligt.</a:t>
            </a:r>
          </a:p>
          <a:p>
            <a:r>
              <a:rPr lang="da-DK" sz="2400" dirty="0"/>
              <a:t>Gør lederen ikke det, skal arbejdspladsen betale den ansatte løn for de pågældende dage.</a:t>
            </a:r>
          </a:p>
          <a:p>
            <a:pPr marL="0" indent="0">
              <a:buNone/>
            </a:pPr>
            <a:endParaRPr lang="da-DK" sz="2400" dirty="0"/>
          </a:p>
        </p:txBody>
      </p:sp>
      <p:pic>
        <p:nvPicPr>
          <p:cNvPr id="6" name="Billede 5">
            <a:extLst>
              <a:ext uri="{FF2B5EF4-FFF2-40B4-BE49-F238E27FC236}">
                <a16:creationId xmlns:a16="http://schemas.microsoft.com/office/drawing/2014/main" id="{5170D610-1CFA-A14A-80B2-75935607FC98}"/>
              </a:ext>
            </a:extLst>
          </p:cNvPr>
          <p:cNvPicPr>
            <a:picLocks noChangeAspect="1"/>
          </p:cNvPicPr>
          <p:nvPr/>
        </p:nvPicPr>
        <p:blipFill>
          <a:blip r:embed="rId3"/>
          <a:stretch>
            <a:fillRect/>
          </a:stretch>
        </p:blipFill>
        <p:spPr>
          <a:xfrm rot="21087383">
            <a:off x="598877" y="2892926"/>
            <a:ext cx="3535784" cy="3528797"/>
          </a:xfrm>
          <a:prstGeom prst="rect">
            <a:avLst/>
          </a:prstGeom>
        </p:spPr>
      </p:pic>
      <p:sp>
        <p:nvSpPr>
          <p:cNvPr id="5" name="Rektangel 4">
            <a:extLst>
              <a:ext uri="{FF2B5EF4-FFF2-40B4-BE49-F238E27FC236}">
                <a16:creationId xmlns:a16="http://schemas.microsoft.com/office/drawing/2014/main" id="{E660810D-B0BD-4BFF-B222-266B185E076F}"/>
              </a:ext>
            </a:extLst>
          </p:cNvPr>
          <p:cNvSpPr/>
          <p:nvPr/>
        </p:nvSpPr>
        <p:spPr>
          <a:xfrm>
            <a:off x="6027912" y="6011333"/>
            <a:ext cx="5325887" cy="78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ln w="0"/>
                <a:solidFill>
                  <a:schemeClr val="tx1"/>
                </a:solidFill>
                <a:effectLst>
                  <a:outerShdw blurRad="38100" dist="19050" dir="2700000" algn="tl" rotWithShape="0">
                    <a:schemeClr val="dk1">
                      <a:alpha val="40000"/>
                    </a:schemeClr>
                  </a:outerShdw>
                </a:effectLst>
              </a:rPr>
              <a:t>Albertslund Kommune,</a:t>
            </a:r>
          </a:p>
          <a:p>
            <a:pPr algn="ctr"/>
            <a:r>
              <a:rPr lang="da-DK" dirty="0">
                <a:ln w="0"/>
                <a:solidFill>
                  <a:schemeClr val="tx1"/>
                </a:solidFill>
                <a:effectLst>
                  <a:outerShdw blurRad="38100" dist="19050" dir="2700000" algn="tl" rotWithShape="0">
                    <a:schemeClr val="dk1">
                      <a:alpha val="40000"/>
                    </a:schemeClr>
                  </a:outerShdw>
                </a:effectLst>
              </a:rPr>
              <a:t>Økonomi- &amp; Stab</a:t>
            </a:r>
            <a:endParaRPr lang="da-DK" dirty="0"/>
          </a:p>
        </p:txBody>
      </p:sp>
    </p:spTree>
    <p:extLst>
      <p:ext uri="{BB962C8B-B14F-4D97-AF65-F5344CB8AC3E}">
        <p14:creationId xmlns:p14="http://schemas.microsoft.com/office/powerpoint/2010/main" val="357539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A1118-DC97-084F-8F67-7EA17DCF542E}"/>
              </a:ext>
            </a:extLst>
          </p:cNvPr>
          <p:cNvSpPr>
            <a:spLocks noGrp="1"/>
          </p:cNvSpPr>
          <p:nvPr>
            <p:ph type="title"/>
          </p:nvPr>
        </p:nvSpPr>
        <p:spPr/>
        <p:txBody>
          <a:bodyPr/>
          <a:lstStyle/>
          <a:p>
            <a:r>
              <a:rPr lang="da-DK" dirty="0"/>
              <a:t>Lukkedage (§ 14)</a:t>
            </a:r>
          </a:p>
        </p:txBody>
      </p:sp>
      <p:sp>
        <p:nvSpPr>
          <p:cNvPr id="3" name="Pladsholder til indhold 2">
            <a:extLst>
              <a:ext uri="{FF2B5EF4-FFF2-40B4-BE49-F238E27FC236}">
                <a16:creationId xmlns:a16="http://schemas.microsoft.com/office/drawing/2014/main" id="{4A373B2A-BAF9-9F48-B101-6FD0C94BB824}"/>
              </a:ext>
            </a:extLst>
          </p:cNvPr>
          <p:cNvSpPr>
            <a:spLocks noGrp="1"/>
          </p:cNvSpPr>
          <p:nvPr>
            <p:ph idx="1"/>
          </p:nvPr>
        </p:nvSpPr>
        <p:spPr>
          <a:xfrm>
            <a:off x="3606800" y="1806576"/>
            <a:ext cx="8068734" cy="4204757"/>
          </a:xfrm>
        </p:spPr>
        <p:txBody>
          <a:bodyPr>
            <a:normAutofit lnSpcReduction="10000"/>
          </a:bodyPr>
          <a:lstStyle/>
          <a:p>
            <a:pPr marL="0" indent="0">
              <a:buNone/>
            </a:pPr>
            <a:r>
              <a:rPr lang="da-DK" sz="2400" dirty="0"/>
              <a:t>Eksempel: </a:t>
            </a:r>
          </a:p>
          <a:p>
            <a:r>
              <a:rPr lang="da-DK" sz="2400" dirty="0"/>
              <a:t>En arbejdsplads holder ferielukket 3 dage mellem jul og nytår.</a:t>
            </a:r>
          </a:p>
          <a:p>
            <a:r>
              <a:rPr lang="da-DK" sz="2400" dirty="0"/>
              <a:t>En medarbejder har pr. 1. december optjent 6 feriedage og medarbejderen ønsker at holde 1 uges ferie i starten af december.</a:t>
            </a:r>
          </a:p>
          <a:p>
            <a:r>
              <a:rPr lang="da-DK" sz="2400" dirty="0"/>
              <a:t>Arbejdspladsen skal reservere 3 feriedage til ferielukningen mellem jul og nytår</a:t>
            </a:r>
          </a:p>
          <a:p>
            <a:r>
              <a:rPr lang="da-DK" sz="2400" dirty="0"/>
              <a:t>Medarbejderen kan derfor maksimalt afholde 3 feriedage i starten af december. Ønsker medarbejderen at afholde 1 uges ferie kan 6. ferieuge tages i brug, eller der kan aftales ferie på forskud, omsorgsdage, afspadsering mv.</a:t>
            </a:r>
          </a:p>
          <a:p>
            <a:endParaRPr lang="da-DK" sz="2400" dirty="0"/>
          </a:p>
          <a:p>
            <a:pPr marL="0" indent="0">
              <a:buNone/>
            </a:pPr>
            <a:endParaRPr lang="da-DK" sz="2400" dirty="0"/>
          </a:p>
        </p:txBody>
      </p:sp>
      <p:pic>
        <p:nvPicPr>
          <p:cNvPr id="6" name="Billede 5">
            <a:extLst>
              <a:ext uri="{FF2B5EF4-FFF2-40B4-BE49-F238E27FC236}">
                <a16:creationId xmlns:a16="http://schemas.microsoft.com/office/drawing/2014/main" id="{5170D610-1CFA-A14A-80B2-75935607FC98}"/>
              </a:ext>
            </a:extLst>
          </p:cNvPr>
          <p:cNvPicPr>
            <a:picLocks noChangeAspect="1"/>
          </p:cNvPicPr>
          <p:nvPr/>
        </p:nvPicPr>
        <p:blipFill>
          <a:blip r:embed="rId3"/>
          <a:stretch>
            <a:fillRect/>
          </a:stretch>
        </p:blipFill>
        <p:spPr>
          <a:xfrm rot="21087383">
            <a:off x="350682" y="2892926"/>
            <a:ext cx="3535784" cy="3528797"/>
          </a:xfrm>
          <a:prstGeom prst="rect">
            <a:avLst/>
          </a:prstGeom>
        </p:spPr>
      </p:pic>
      <p:sp>
        <p:nvSpPr>
          <p:cNvPr id="5" name="Rektangel 4">
            <a:extLst>
              <a:ext uri="{FF2B5EF4-FFF2-40B4-BE49-F238E27FC236}">
                <a16:creationId xmlns:a16="http://schemas.microsoft.com/office/drawing/2014/main" id="{DC3A6F9A-8DD8-4593-B4B5-56CFBB05365F}"/>
              </a:ext>
            </a:extLst>
          </p:cNvPr>
          <p:cNvSpPr/>
          <p:nvPr/>
        </p:nvSpPr>
        <p:spPr>
          <a:xfrm>
            <a:off x="6027912" y="6011333"/>
            <a:ext cx="5325887" cy="78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ln w="0"/>
                <a:solidFill>
                  <a:schemeClr val="tx1"/>
                </a:solidFill>
                <a:effectLst>
                  <a:outerShdw blurRad="38100" dist="19050" dir="2700000" algn="tl" rotWithShape="0">
                    <a:schemeClr val="dk1">
                      <a:alpha val="40000"/>
                    </a:schemeClr>
                  </a:outerShdw>
                </a:effectLst>
              </a:rPr>
              <a:t>Albertslund Kommune,</a:t>
            </a:r>
          </a:p>
          <a:p>
            <a:pPr algn="ctr"/>
            <a:r>
              <a:rPr lang="da-DK" dirty="0">
                <a:ln w="0"/>
                <a:solidFill>
                  <a:schemeClr val="tx1"/>
                </a:solidFill>
                <a:effectLst>
                  <a:outerShdw blurRad="38100" dist="19050" dir="2700000" algn="tl" rotWithShape="0">
                    <a:schemeClr val="dk1">
                      <a:alpha val="40000"/>
                    </a:schemeClr>
                  </a:outerShdw>
                </a:effectLst>
              </a:rPr>
              <a:t>Økonomi- &amp; Stab</a:t>
            </a:r>
            <a:endParaRPr lang="da-DK" dirty="0"/>
          </a:p>
        </p:txBody>
      </p:sp>
    </p:spTree>
    <p:extLst>
      <p:ext uri="{BB962C8B-B14F-4D97-AF65-F5344CB8AC3E}">
        <p14:creationId xmlns:p14="http://schemas.microsoft.com/office/powerpoint/2010/main" val="298350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A1118-DC97-084F-8F67-7EA17DCF542E}"/>
              </a:ext>
            </a:extLst>
          </p:cNvPr>
          <p:cNvSpPr>
            <a:spLocks noGrp="1"/>
          </p:cNvSpPr>
          <p:nvPr>
            <p:ph type="title"/>
          </p:nvPr>
        </p:nvSpPr>
        <p:spPr/>
        <p:txBody>
          <a:bodyPr/>
          <a:lstStyle/>
          <a:p>
            <a:r>
              <a:rPr lang="da-DK" dirty="0"/>
              <a:t>Lukkedage (§ 14)</a:t>
            </a:r>
          </a:p>
        </p:txBody>
      </p:sp>
      <p:sp>
        <p:nvSpPr>
          <p:cNvPr id="3" name="Pladsholder til indhold 2">
            <a:extLst>
              <a:ext uri="{FF2B5EF4-FFF2-40B4-BE49-F238E27FC236}">
                <a16:creationId xmlns:a16="http://schemas.microsoft.com/office/drawing/2014/main" id="{4A373B2A-BAF9-9F48-B101-6FD0C94BB824}"/>
              </a:ext>
            </a:extLst>
          </p:cNvPr>
          <p:cNvSpPr>
            <a:spLocks noGrp="1"/>
          </p:cNvSpPr>
          <p:nvPr>
            <p:ph idx="1"/>
          </p:nvPr>
        </p:nvSpPr>
        <p:spPr>
          <a:xfrm>
            <a:off x="3606800" y="1806576"/>
            <a:ext cx="8068734" cy="4204757"/>
          </a:xfrm>
        </p:spPr>
        <p:txBody>
          <a:bodyPr>
            <a:normAutofit fontScale="92500"/>
          </a:bodyPr>
          <a:lstStyle/>
          <a:p>
            <a:pPr marL="0" indent="0">
              <a:buNone/>
            </a:pPr>
            <a:r>
              <a:rPr lang="da-DK" sz="2200" dirty="0"/>
              <a:t>Eksempel: </a:t>
            </a:r>
          </a:p>
          <a:p>
            <a:r>
              <a:rPr lang="da-DK" sz="2200" dirty="0"/>
              <a:t>Hvis der skal indgås en aftale om forskudsferie i førnævnte eksempel, skal lederen være opmærksom på, at der ved aftalen skal tages højde for fremtidige lukkedage.</a:t>
            </a:r>
          </a:p>
          <a:p>
            <a:r>
              <a:rPr lang="da-DK" sz="2200" dirty="0"/>
              <a:t>Hvis medarbejderen skal afholde 2 dages ferie på forskud, er det vigtigt, at det aftales, at disse dage først udlignes i fremtidig optjent ferie, når der er optjent nok ferie til de kommende lukkedage.</a:t>
            </a:r>
          </a:p>
          <a:p>
            <a:r>
              <a:rPr lang="da-DK" sz="2200" dirty="0"/>
              <a:t>I dette tilfælde vil man skulle aftale, at ferie reserveret til lukkedage den 28-30 december ikke indgår i udligningen, og at udligning af ferie afholdt på forskud først påbegyndes, når der er optjent ferie udover de reserverede feriedage. Til dette bruges blankettens pkt. 3.</a:t>
            </a:r>
          </a:p>
          <a:p>
            <a:r>
              <a:rPr lang="da-DK" sz="2200" dirty="0"/>
              <a:t>Det er derudover vigtigt, at ferien bliver indberettet i den rigtige rækkefølge (ferie 28-30. december skal indberettes før de 2 lånte dage)</a:t>
            </a:r>
          </a:p>
          <a:p>
            <a:pPr marL="0" indent="0">
              <a:buNone/>
            </a:pPr>
            <a:endParaRPr lang="da-DK" sz="2400" dirty="0"/>
          </a:p>
        </p:txBody>
      </p:sp>
      <p:pic>
        <p:nvPicPr>
          <p:cNvPr id="6" name="Billede 5">
            <a:extLst>
              <a:ext uri="{FF2B5EF4-FFF2-40B4-BE49-F238E27FC236}">
                <a16:creationId xmlns:a16="http://schemas.microsoft.com/office/drawing/2014/main" id="{5170D610-1CFA-A14A-80B2-75935607FC98}"/>
              </a:ext>
            </a:extLst>
          </p:cNvPr>
          <p:cNvPicPr>
            <a:picLocks noChangeAspect="1"/>
          </p:cNvPicPr>
          <p:nvPr/>
        </p:nvPicPr>
        <p:blipFill>
          <a:blip r:embed="rId3"/>
          <a:stretch>
            <a:fillRect/>
          </a:stretch>
        </p:blipFill>
        <p:spPr>
          <a:xfrm rot="21087383">
            <a:off x="593714" y="2919995"/>
            <a:ext cx="3178551" cy="3432620"/>
          </a:xfrm>
          <a:prstGeom prst="rect">
            <a:avLst/>
          </a:prstGeom>
        </p:spPr>
      </p:pic>
      <p:sp>
        <p:nvSpPr>
          <p:cNvPr id="5" name="Rektangel 4">
            <a:extLst>
              <a:ext uri="{FF2B5EF4-FFF2-40B4-BE49-F238E27FC236}">
                <a16:creationId xmlns:a16="http://schemas.microsoft.com/office/drawing/2014/main" id="{B44C3046-2365-4A3C-83B8-399A6563A5D7}"/>
              </a:ext>
            </a:extLst>
          </p:cNvPr>
          <p:cNvSpPr/>
          <p:nvPr/>
        </p:nvSpPr>
        <p:spPr>
          <a:xfrm>
            <a:off x="6027912" y="6011333"/>
            <a:ext cx="5325887" cy="78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ln w="0"/>
                <a:solidFill>
                  <a:schemeClr val="tx1"/>
                </a:solidFill>
                <a:effectLst>
                  <a:outerShdw blurRad="38100" dist="19050" dir="2700000" algn="tl" rotWithShape="0">
                    <a:schemeClr val="dk1">
                      <a:alpha val="40000"/>
                    </a:schemeClr>
                  </a:outerShdw>
                </a:effectLst>
              </a:rPr>
              <a:t>Albertslund Kommune,</a:t>
            </a:r>
          </a:p>
          <a:p>
            <a:pPr algn="ctr"/>
            <a:r>
              <a:rPr lang="da-DK" dirty="0">
                <a:ln w="0"/>
                <a:solidFill>
                  <a:schemeClr val="tx1"/>
                </a:solidFill>
                <a:effectLst>
                  <a:outerShdw blurRad="38100" dist="19050" dir="2700000" algn="tl" rotWithShape="0">
                    <a:schemeClr val="dk1">
                      <a:alpha val="40000"/>
                    </a:schemeClr>
                  </a:outerShdw>
                </a:effectLst>
              </a:rPr>
              <a:t>Økonomi- &amp; Stab</a:t>
            </a:r>
            <a:endParaRPr lang="da-DK" dirty="0"/>
          </a:p>
        </p:txBody>
      </p:sp>
    </p:spTree>
    <p:extLst>
      <p:ext uri="{BB962C8B-B14F-4D97-AF65-F5344CB8AC3E}">
        <p14:creationId xmlns:p14="http://schemas.microsoft.com/office/powerpoint/2010/main" val="253436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A1118-DC97-084F-8F67-7EA17DCF542E}"/>
              </a:ext>
            </a:extLst>
          </p:cNvPr>
          <p:cNvSpPr>
            <a:spLocks noGrp="1"/>
          </p:cNvSpPr>
          <p:nvPr>
            <p:ph type="title"/>
          </p:nvPr>
        </p:nvSpPr>
        <p:spPr/>
        <p:txBody>
          <a:bodyPr/>
          <a:lstStyle/>
          <a:p>
            <a:r>
              <a:rPr lang="da-DK" dirty="0"/>
              <a:t>Elever efter erhvervsuddannelsesloven</a:t>
            </a:r>
          </a:p>
        </p:txBody>
      </p:sp>
      <p:sp>
        <p:nvSpPr>
          <p:cNvPr id="3" name="Pladsholder til indhold 2">
            <a:extLst>
              <a:ext uri="{FF2B5EF4-FFF2-40B4-BE49-F238E27FC236}">
                <a16:creationId xmlns:a16="http://schemas.microsoft.com/office/drawing/2014/main" id="{4A373B2A-BAF9-9F48-B101-6FD0C94BB824}"/>
              </a:ext>
            </a:extLst>
          </p:cNvPr>
          <p:cNvSpPr>
            <a:spLocks noGrp="1"/>
          </p:cNvSpPr>
          <p:nvPr>
            <p:ph idx="1"/>
          </p:nvPr>
        </p:nvSpPr>
        <p:spPr>
          <a:xfrm>
            <a:off x="3606800" y="1626461"/>
            <a:ext cx="8068734" cy="4295554"/>
          </a:xfrm>
        </p:spPr>
        <p:txBody>
          <a:bodyPr>
            <a:noAutofit/>
          </a:bodyPr>
          <a:lstStyle/>
          <a:p>
            <a:pPr marL="0" indent="0">
              <a:buNone/>
            </a:pPr>
            <a:r>
              <a:rPr lang="da-DK" sz="2000" dirty="0"/>
              <a:t>Elevers ferie bestemmes af hvornår de ansættes – i lighed med tidligere regler, men tilpasset samtidighedssystemet og ferieloven.</a:t>
            </a:r>
          </a:p>
          <a:p>
            <a:pPr marL="0" indent="0">
              <a:buNone/>
            </a:pPr>
            <a:r>
              <a:rPr lang="da-DK" sz="2000" dirty="0"/>
              <a:t>Ansættelsesforholdet er påbegyndt:</a:t>
            </a:r>
          </a:p>
          <a:p>
            <a:r>
              <a:rPr lang="da-DK" sz="2000" dirty="0"/>
              <a:t>I perioden fra den 1. september til den 31. oktober </a:t>
            </a:r>
            <a:r>
              <a:rPr lang="da-DK" sz="2000" dirty="0">
                <a:sym typeface="Wingdings" panose="05000000000000000000" pitchFamily="2" charset="2"/>
              </a:rPr>
              <a:t> 5 ugers betalt ferie i den ferieafholdelsesperiode, der knytter sig til </a:t>
            </a:r>
            <a:r>
              <a:rPr lang="da-DK" sz="2000" dirty="0" err="1">
                <a:sym typeface="Wingdings" panose="05000000000000000000" pitchFamily="2" charset="2"/>
              </a:rPr>
              <a:t>ferieåret</a:t>
            </a:r>
            <a:endParaRPr lang="da-DK" sz="2000" dirty="0">
              <a:sym typeface="Wingdings" panose="05000000000000000000" pitchFamily="2" charset="2"/>
            </a:endParaRPr>
          </a:p>
          <a:p>
            <a:r>
              <a:rPr lang="da-DK" sz="2000" dirty="0">
                <a:sym typeface="Wingdings" panose="05000000000000000000" pitchFamily="2" charset="2"/>
              </a:rPr>
              <a:t>I perioden fra den 1. november til den 30. juni  ret til 3 ugers betalt  hovedferie i hovedferieperioden og 5 dages betalt ferie under ferielukning før hovedferieperioden, dvs. perioden mellem den 1. november og den 30. april</a:t>
            </a:r>
          </a:p>
          <a:p>
            <a:r>
              <a:rPr lang="da-DK" sz="2000" dirty="0">
                <a:sym typeface="Wingdings" panose="05000000000000000000" pitchFamily="2" charset="2"/>
              </a:rPr>
              <a:t>I perioden fra den 1. juli til den 31. august  eleven optjener ferie efter ferieaftalens almindelige bestemmelser i det indeværende </a:t>
            </a:r>
            <a:r>
              <a:rPr lang="da-DK" sz="2000" dirty="0" err="1">
                <a:sym typeface="Wingdings" panose="05000000000000000000" pitchFamily="2" charset="2"/>
              </a:rPr>
              <a:t>ferieår</a:t>
            </a:r>
            <a:endParaRPr lang="da-DK" sz="2000" dirty="0"/>
          </a:p>
          <a:p>
            <a:endParaRPr lang="da-DK" dirty="0"/>
          </a:p>
        </p:txBody>
      </p:sp>
      <p:pic>
        <p:nvPicPr>
          <p:cNvPr id="9" name="Billede 8">
            <a:extLst>
              <a:ext uri="{FF2B5EF4-FFF2-40B4-BE49-F238E27FC236}">
                <a16:creationId xmlns:a16="http://schemas.microsoft.com/office/drawing/2014/main" id="{6D8CB19B-ECBE-7449-8FF7-8BAA421EE123}"/>
              </a:ext>
            </a:extLst>
          </p:cNvPr>
          <p:cNvPicPr>
            <a:picLocks noChangeAspect="1"/>
          </p:cNvPicPr>
          <p:nvPr/>
        </p:nvPicPr>
        <p:blipFill>
          <a:blip r:embed="rId3"/>
          <a:stretch>
            <a:fillRect/>
          </a:stretch>
        </p:blipFill>
        <p:spPr>
          <a:xfrm>
            <a:off x="304824" y="1871330"/>
            <a:ext cx="3080828" cy="4295554"/>
          </a:xfrm>
          <a:prstGeom prst="rect">
            <a:avLst/>
          </a:prstGeom>
        </p:spPr>
      </p:pic>
      <p:sp>
        <p:nvSpPr>
          <p:cNvPr id="5" name="Rektangel 4">
            <a:extLst>
              <a:ext uri="{FF2B5EF4-FFF2-40B4-BE49-F238E27FC236}">
                <a16:creationId xmlns:a16="http://schemas.microsoft.com/office/drawing/2014/main" id="{CEA5DD86-E389-4354-99FF-A77F2ABC8D09}"/>
              </a:ext>
            </a:extLst>
          </p:cNvPr>
          <p:cNvSpPr/>
          <p:nvPr/>
        </p:nvSpPr>
        <p:spPr>
          <a:xfrm>
            <a:off x="6027912" y="6047875"/>
            <a:ext cx="5325887" cy="747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ln w="0"/>
                <a:solidFill>
                  <a:schemeClr val="tx1"/>
                </a:solidFill>
                <a:effectLst>
                  <a:outerShdw blurRad="38100" dist="19050" dir="2700000" algn="tl" rotWithShape="0">
                    <a:schemeClr val="dk1">
                      <a:alpha val="40000"/>
                    </a:schemeClr>
                  </a:outerShdw>
                </a:effectLst>
              </a:rPr>
              <a:t>Albertslund Kommune,</a:t>
            </a:r>
          </a:p>
          <a:p>
            <a:pPr algn="ctr"/>
            <a:r>
              <a:rPr lang="da-DK" dirty="0">
                <a:ln w="0"/>
                <a:solidFill>
                  <a:schemeClr val="tx1"/>
                </a:solidFill>
                <a:effectLst>
                  <a:outerShdw blurRad="38100" dist="19050" dir="2700000" algn="tl" rotWithShape="0">
                    <a:schemeClr val="dk1">
                      <a:alpha val="40000"/>
                    </a:schemeClr>
                  </a:outerShdw>
                </a:effectLst>
              </a:rPr>
              <a:t>Økonomi- &amp; Stab</a:t>
            </a:r>
            <a:endParaRPr lang="da-DK" dirty="0"/>
          </a:p>
        </p:txBody>
      </p:sp>
    </p:spTree>
    <p:extLst>
      <p:ext uri="{BB962C8B-B14F-4D97-AF65-F5344CB8AC3E}">
        <p14:creationId xmlns:p14="http://schemas.microsoft.com/office/powerpoint/2010/main" val="92552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A1118-DC97-084F-8F67-7EA17DCF542E}"/>
              </a:ext>
            </a:extLst>
          </p:cNvPr>
          <p:cNvSpPr>
            <a:spLocks noGrp="1"/>
          </p:cNvSpPr>
          <p:nvPr>
            <p:ph type="title"/>
          </p:nvPr>
        </p:nvSpPr>
        <p:spPr/>
        <p:txBody>
          <a:bodyPr/>
          <a:lstStyle/>
          <a:p>
            <a:r>
              <a:rPr lang="da-DK" dirty="0"/>
              <a:t>Elever efter erhvervsuddannelsesloven</a:t>
            </a:r>
          </a:p>
        </p:txBody>
      </p:sp>
      <p:sp>
        <p:nvSpPr>
          <p:cNvPr id="3" name="Pladsholder til indhold 2">
            <a:extLst>
              <a:ext uri="{FF2B5EF4-FFF2-40B4-BE49-F238E27FC236}">
                <a16:creationId xmlns:a16="http://schemas.microsoft.com/office/drawing/2014/main" id="{4A373B2A-BAF9-9F48-B101-6FD0C94BB824}"/>
              </a:ext>
            </a:extLst>
          </p:cNvPr>
          <p:cNvSpPr>
            <a:spLocks noGrp="1"/>
          </p:cNvSpPr>
          <p:nvPr>
            <p:ph idx="1"/>
          </p:nvPr>
        </p:nvSpPr>
        <p:spPr>
          <a:xfrm>
            <a:off x="3606800" y="1626461"/>
            <a:ext cx="8068734" cy="4295554"/>
          </a:xfrm>
        </p:spPr>
        <p:txBody>
          <a:bodyPr>
            <a:noAutofit/>
          </a:bodyPr>
          <a:lstStyle/>
          <a:p>
            <a:r>
              <a:rPr lang="da-DK" sz="2000" dirty="0"/>
              <a:t>I den første og anden hele ferieafholdelsesperiode, efter at ansættelsesforholdet er begyndt, har eleven ret til 5 ugers betalt ferie. I det omfang eleven ikke selv har optjent ret til løn under ferie eller feriegodtgørelse, betaler arbejdsgiveren.</a:t>
            </a:r>
          </a:p>
          <a:p>
            <a:r>
              <a:rPr lang="da-DK" sz="2000" dirty="0"/>
              <a:t>Når ferien er tildelt efter elevbestemmelsen gælder fortsat:</a:t>
            </a:r>
          </a:p>
          <a:p>
            <a:pPr lvl="1"/>
            <a:r>
              <a:rPr lang="da-DK" sz="2000" dirty="0"/>
              <a:t>Tildelt ferie kan ikke overføres eller udbetales (med mindre der foreligger en feriehindring)</a:t>
            </a:r>
          </a:p>
          <a:p>
            <a:pPr lvl="1"/>
            <a:r>
              <a:rPr lang="da-DK" sz="2000" dirty="0"/>
              <a:t>Ved fratræden afregnes kun reelt optjent ferie</a:t>
            </a:r>
          </a:p>
          <a:p>
            <a:pPr lvl="1"/>
            <a:r>
              <a:rPr lang="da-DK" sz="2000" dirty="0"/>
              <a:t>Reelt optjent ferie anses for afviklet først</a:t>
            </a:r>
          </a:p>
          <a:p>
            <a:pPr lvl="1"/>
            <a:r>
              <a:rPr lang="da-DK" sz="2000" dirty="0"/>
              <a:t>6. ferieuge tildeles hvis eleven er ansat i perioden 1. maj-30. juni. Ved ansættelse derefter ingen betalt 6. ferieuge i første </a:t>
            </a:r>
            <a:r>
              <a:rPr lang="da-DK" sz="2000" dirty="0" err="1"/>
              <a:t>ansættelsesår</a:t>
            </a:r>
            <a:r>
              <a:rPr lang="da-DK" sz="2000" dirty="0"/>
              <a:t>, men fuld ret til 6. ferieuge de to efterfølgende afholdelsesperioder</a:t>
            </a:r>
          </a:p>
          <a:p>
            <a:endParaRPr lang="da-DK" sz="2000" dirty="0"/>
          </a:p>
        </p:txBody>
      </p:sp>
      <p:pic>
        <p:nvPicPr>
          <p:cNvPr id="9" name="Billede 8">
            <a:extLst>
              <a:ext uri="{FF2B5EF4-FFF2-40B4-BE49-F238E27FC236}">
                <a16:creationId xmlns:a16="http://schemas.microsoft.com/office/drawing/2014/main" id="{6D8CB19B-ECBE-7449-8FF7-8BAA421EE123}"/>
              </a:ext>
            </a:extLst>
          </p:cNvPr>
          <p:cNvPicPr>
            <a:picLocks noChangeAspect="1"/>
          </p:cNvPicPr>
          <p:nvPr/>
        </p:nvPicPr>
        <p:blipFill>
          <a:blip r:embed="rId3"/>
          <a:stretch>
            <a:fillRect/>
          </a:stretch>
        </p:blipFill>
        <p:spPr>
          <a:xfrm>
            <a:off x="304824" y="1871330"/>
            <a:ext cx="3080828" cy="4295554"/>
          </a:xfrm>
          <a:prstGeom prst="rect">
            <a:avLst/>
          </a:prstGeom>
        </p:spPr>
      </p:pic>
      <p:sp>
        <p:nvSpPr>
          <p:cNvPr id="5" name="Rektangel 4">
            <a:extLst>
              <a:ext uri="{FF2B5EF4-FFF2-40B4-BE49-F238E27FC236}">
                <a16:creationId xmlns:a16="http://schemas.microsoft.com/office/drawing/2014/main" id="{DDB3E39E-0B05-4587-82AB-41A607345721}"/>
              </a:ext>
            </a:extLst>
          </p:cNvPr>
          <p:cNvSpPr/>
          <p:nvPr/>
        </p:nvSpPr>
        <p:spPr>
          <a:xfrm>
            <a:off x="6027912" y="5922015"/>
            <a:ext cx="5325887" cy="873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ln w="0"/>
                <a:solidFill>
                  <a:schemeClr val="tx1"/>
                </a:solidFill>
                <a:effectLst>
                  <a:outerShdw blurRad="38100" dist="19050" dir="2700000" algn="tl" rotWithShape="0">
                    <a:schemeClr val="dk1">
                      <a:alpha val="40000"/>
                    </a:schemeClr>
                  </a:outerShdw>
                </a:effectLst>
              </a:rPr>
              <a:t>Albertslund Kommune,</a:t>
            </a:r>
          </a:p>
          <a:p>
            <a:pPr algn="ctr"/>
            <a:r>
              <a:rPr lang="da-DK" dirty="0">
                <a:ln w="0"/>
                <a:solidFill>
                  <a:schemeClr val="tx1"/>
                </a:solidFill>
                <a:effectLst>
                  <a:outerShdw blurRad="38100" dist="19050" dir="2700000" algn="tl" rotWithShape="0">
                    <a:schemeClr val="dk1">
                      <a:alpha val="40000"/>
                    </a:schemeClr>
                  </a:outerShdw>
                </a:effectLst>
              </a:rPr>
              <a:t>Økonomi- &amp; Stab</a:t>
            </a:r>
            <a:endParaRPr lang="da-DK" dirty="0"/>
          </a:p>
        </p:txBody>
      </p:sp>
    </p:spTree>
    <p:extLst>
      <p:ext uri="{BB962C8B-B14F-4D97-AF65-F5344CB8AC3E}">
        <p14:creationId xmlns:p14="http://schemas.microsoft.com/office/powerpoint/2010/main" val="128520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A1118-DC97-084F-8F67-7EA17DCF542E}"/>
              </a:ext>
            </a:extLst>
          </p:cNvPr>
          <p:cNvSpPr>
            <a:spLocks noGrp="1"/>
          </p:cNvSpPr>
          <p:nvPr>
            <p:ph type="title"/>
          </p:nvPr>
        </p:nvSpPr>
        <p:spPr/>
        <p:txBody>
          <a:bodyPr/>
          <a:lstStyle/>
          <a:p>
            <a:r>
              <a:rPr lang="da-DK" dirty="0"/>
              <a:t>Nye regler fra 1. sept. 2020: Samtidighedsferie</a:t>
            </a:r>
          </a:p>
        </p:txBody>
      </p:sp>
      <p:sp>
        <p:nvSpPr>
          <p:cNvPr id="3" name="Pladsholder til indhold 2">
            <a:extLst>
              <a:ext uri="{FF2B5EF4-FFF2-40B4-BE49-F238E27FC236}">
                <a16:creationId xmlns:a16="http://schemas.microsoft.com/office/drawing/2014/main" id="{4A373B2A-BAF9-9F48-B101-6FD0C94BB824}"/>
              </a:ext>
            </a:extLst>
          </p:cNvPr>
          <p:cNvSpPr>
            <a:spLocks noGrp="1"/>
          </p:cNvSpPr>
          <p:nvPr>
            <p:ph idx="1"/>
          </p:nvPr>
        </p:nvSpPr>
        <p:spPr>
          <a:xfrm>
            <a:off x="5808134" y="1806576"/>
            <a:ext cx="5867400" cy="4204757"/>
          </a:xfrm>
        </p:spPr>
        <p:txBody>
          <a:bodyPr>
            <a:normAutofit/>
          </a:bodyPr>
          <a:lstStyle/>
          <a:p>
            <a:r>
              <a:rPr lang="da-DK" dirty="0"/>
              <a:t>Ferien kan afholdes allerede måneden efter, den er optjent.</a:t>
            </a:r>
          </a:p>
          <a:p>
            <a:r>
              <a:rPr lang="da-DK" dirty="0"/>
              <a:t>Ferieåret går fra 1. sept. – 31. august.</a:t>
            </a:r>
          </a:p>
          <a:p>
            <a:r>
              <a:rPr lang="da-DK" dirty="0"/>
              <a:t>Perioden, hvor ferien kan holdes, går fra 1. sept. – 31. dec. året efter </a:t>
            </a:r>
          </a:p>
        </p:txBody>
      </p:sp>
      <p:pic>
        <p:nvPicPr>
          <p:cNvPr id="9" name="Billede 8">
            <a:extLst>
              <a:ext uri="{FF2B5EF4-FFF2-40B4-BE49-F238E27FC236}">
                <a16:creationId xmlns:a16="http://schemas.microsoft.com/office/drawing/2014/main" id="{24463ECE-1FEF-F144-96B5-40A2D202BB34}"/>
              </a:ext>
            </a:extLst>
          </p:cNvPr>
          <p:cNvPicPr>
            <a:picLocks noChangeAspect="1"/>
          </p:cNvPicPr>
          <p:nvPr/>
        </p:nvPicPr>
        <p:blipFill>
          <a:blip r:embed="rId3"/>
          <a:stretch>
            <a:fillRect/>
          </a:stretch>
        </p:blipFill>
        <p:spPr>
          <a:xfrm>
            <a:off x="838200" y="1571420"/>
            <a:ext cx="5069105" cy="4729990"/>
          </a:xfrm>
          <a:prstGeom prst="rect">
            <a:avLst/>
          </a:prstGeom>
        </p:spPr>
      </p:pic>
      <p:sp>
        <p:nvSpPr>
          <p:cNvPr id="6" name="Rektangel 5">
            <a:extLst>
              <a:ext uri="{FF2B5EF4-FFF2-40B4-BE49-F238E27FC236}">
                <a16:creationId xmlns:a16="http://schemas.microsoft.com/office/drawing/2014/main" id="{A35CF0BC-91F0-41CD-AA6B-949DE9AA5EDA}"/>
              </a:ext>
            </a:extLst>
          </p:cNvPr>
          <p:cNvSpPr/>
          <p:nvPr/>
        </p:nvSpPr>
        <p:spPr>
          <a:xfrm>
            <a:off x="6027912" y="5887453"/>
            <a:ext cx="5325887" cy="907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ln w="0"/>
                <a:solidFill>
                  <a:schemeClr val="tx1"/>
                </a:solidFill>
                <a:effectLst>
                  <a:outerShdw blurRad="38100" dist="19050" dir="2700000" algn="tl" rotWithShape="0">
                    <a:schemeClr val="dk1">
                      <a:alpha val="40000"/>
                    </a:schemeClr>
                  </a:outerShdw>
                </a:effectLst>
              </a:rPr>
              <a:t>Albertslund Kommune,</a:t>
            </a:r>
          </a:p>
          <a:p>
            <a:pPr algn="ctr"/>
            <a:r>
              <a:rPr lang="da-DK" dirty="0">
                <a:ln w="0"/>
                <a:solidFill>
                  <a:schemeClr val="tx1"/>
                </a:solidFill>
                <a:effectLst>
                  <a:outerShdw blurRad="38100" dist="19050" dir="2700000" algn="tl" rotWithShape="0">
                    <a:schemeClr val="dk1">
                      <a:alpha val="40000"/>
                    </a:schemeClr>
                  </a:outerShdw>
                </a:effectLst>
              </a:rPr>
              <a:t>Økonomi- &amp; Stab</a:t>
            </a:r>
            <a:endParaRPr lang="da-DK" dirty="0"/>
          </a:p>
        </p:txBody>
      </p:sp>
    </p:spTree>
    <p:extLst>
      <p:ext uri="{BB962C8B-B14F-4D97-AF65-F5344CB8AC3E}">
        <p14:creationId xmlns:p14="http://schemas.microsoft.com/office/powerpoint/2010/main" val="26385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A1118-DC97-084F-8F67-7EA17DCF542E}"/>
              </a:ext>
            </a:extLst>
          </p:cNvPr>
          <p:cNvSpPr>
            <a:spLocks noGrp="1"/>
          </p:cNvSpPr>
          <p:nvPr>
            <p:ph type="title"/>
          </p:nvPr>
        </p:nvSpPr>
        <p:spPr/>
        <p:txBody>
          <a:bodyPr/>
          <a:lstStyle/>
          <a:p>
            <a:r>
              <a:rPr lang="da-DK" dirty="0"/>
              <a:t>Praktikanter og studerende</a:t>
            </a:r>
          </a:p>
        </p:txBody>
      </p:sp>
      <p:sp>
        <p:nvSpPr>
          <p:cNvPr id="3" name="Pladsholder til indhold 2">
            <a:extLst>
              <a:ext uri="{FF2B5EF4-FFF2-40B4-BE49-F238E27FC236}">
                <a16:creationId xmlns:a16="http://schemas.microsoft.com/office/drawing/2014/main" id="{4A373B2A-BAF9-9F48-B101-6FD0C94BB824}"/>
              </a:ext>
            </a:extLst>
          </p:cNvPr>
          <p:cNvSpPr>
            <a:spLocks noGrp="1"/>
          </p:cNvSpPr>
          <p:nvPr>
            <p:ph idx="1"/>
          </p:nvPr>
        </p:nvSpPr>
        <p:spPr>
          <a:xfrm>
            <a:off x="3606800" y="1626461"/>
            <a:ext cx="8068734" cy="4295554"/>
          </a:xfrm>
        </p:spPr>
        <p:txBody>
          <a:bodyPr>
            <a:noAutofit/>
          </a:bodyPr>
          <a:lstStyle/>
          <a:p>
            <a:r>
              <a:rPr lang="da-DK" sz="2000" dirty="0"/>
              <a:t>Udgangspunktet er, at praktikanter og studerende ikke holder ferie med løn men holder ferie med feriegodtgørelse på 12,50 % af lønnen.</a:t>
            </a:r>
          </a:p>
          <a:p>
            <a:r>
              <a:rPr lang="da-DK" sz="2000" dirty="0"/>
              <a:t>Optjente ferietimer fastsættes som for en fuldtidsbeskæftiget til 15,42 for hver måneds beskæftigelse i </a:t>
            </a:r>
            <a:r>
              <a:rPr lang="da-DK" sz="2000" dirty="0" err="1"/>
              <a:t>ferieåret</a:t>
            </a:r>
            <a:r>
              <a:rPr lang="da-DK" sz="2000" dirty="0"/>
              <a:t>.</a:t>
            </a:r>
          </a:p>
          <a:p>
            <a:r>
              <a:rPr lang="da-DK" sz="2000" dirty="0"/>
              <a:t>Ud over feriegodtgørelse på 12,50 % får praktikanter og studerende i lønnet praktik en forhøjet feriegodtgørelse efter aftale om 6. </a:t>
            </a:r>
            <a:r>
              <a:rPr lang="da-DK" sz="2000" dirty="0" err="1"/>
              <a:t>feriuge</a:t>
            </a:r>
            <a:r>
              <a:rPr lang="da-DK" sz="2000" dirty="0"/>
              <a:t>.</a:t>
            </a:r>
          </a:p>
        </p:txBody>
      </p:sp>
      <p:pic>
        <p:nvPicPr>
          <p:cNvPr id="9" name="Billede 8">
            <a:extLst>
              <a:ext uri="{FF2B5EF4-FFF2-40B4-BE49-F238E27FC236}">
                <a16:creationId xmlns:a16="http://schemas.microsoft.com/office/drawing/2014/main" id="{6D8CB19B-ECBE-7449-8FF7-8BAA421EE123}"/>
              </a:ext>
            </a:extLst>
          </p:cNvPr>
          <p:cNvPicPr>
            <a:picLocks noChangeAspect="1"/>
          </p:cNvPicPr>
          <p:nvPr/>
        </p:nvPicPr>
        <p:blipFill>
          <a:blip r:embed="rId3"/>
          <a:stretch>
            <a:fillRect/>
          </a:stretch>
        </p:blipFill>
        <p:spPr>
          <a:xfrm>
            <a:off x="304824" y="1871330"/>
            <a:ext cx="3080828" cy="4295554"/>
          </a:xfrm>
          <a:prstGeom prst="rect">
            <a:avLst/>
          </a:prstGeom>
        </p:spPr>
      </p:pic>
      <p:sp>
        <p:nvSpPr>
          <p:cNvPr id="5" name="Rektangel 4">
            <a:extLst>
              <a:ext uri="{FF2B5EF4-FFF2-40B4-BE49-F238E27FC236}">
                <a16:creationId xmlns:a16="http://schemas.microsoft.com/office/drawing/2014/main" id="{020A04AB-47CF-4865-84A7-139A2DD5F14D}"/>
              </a:ext>
            </a:extLst>
          </p:cNvPr>
          <p:cNvSpPr/>
          <p:nvPr/>
        </p:nvSpPr>
        <p:spPr>
          <a:xfrm>
            <a:off x="6027912" y="5922015"/>
            <a:ext cx="5325887" cy="873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ln w="0"/>
                <a:solidFill>
                  <a:schemeClr val="tx1"/>
                </a:solidFill>
                <a:effectLst>
                  <a:outerShdw blurRad="38100" dist="19050" dir="2700000" algn="tl" rotWithShape="0">
                    <a:schemeClr val="dk1">
                      <a:alpha val="40000"/>
                    </a:schemeClr>
                  </a:outerShdw>
                </a:effectLst>
              </a:rPr>
              <a:t>Albertslund Kommune,</a:t>
            </a:r>
          </a:p>
          <a:p>
            <a:pPr algn="ctr"/>
            <a:r>
              <a:rPr lang="da-DK" dirty="0">
                <a:ln w="0"/>
                <a:solidFill>
                  <a:schemeClr val="tx1"/>
                </a:solidFill>
                <a:effectLst>
                  <a:outerShdw blurRad="38100" dist="19050" dir="2700000" algn="tl" rotWithShape="0">
                    <a:schemeClr val="dk1">
                      <a:alpha val="40000"/>
                    </a:schemeClr>
                  </a:outerShdw>
                </a:effectLst>
              </a:rPr>
              <a:t>Økonomi- &amp; Stab</a:t>
            </a:r>
            <a:endParaRPr lang="da-DK" dirty="0"/>
          </a:p>
        </p:txBody>
      </p:sp>
    </p:spTree>
    <p:extLst>
      <p:ext uri="{BB962C8B-B14F-4D97-AF65-F5344CB8AC3E}">
        <p14:creationId xmlns:p14="http://schemas.microsoft.com/office/powerpoint/2010/main" val="54549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A1118-DC97-084F-8F67-7EA17DCF542E}"/>
              </a:ext>
            </a:extLst>
          </p:cNvPr>
          <p:cNvSpPr>
            <a:spLocks noGrp="1"/>
          </p:cNvSpPr>
          <p:nvPr>
            <p:ph type="title"/>
          </p:nvPr>
        </p:nvSpPr>
        <p:spPr/>
        <p:txBody>
          <a:bodyPr/>
          <a:lstStyle/>
          <a:p>
            <a:r>
              <a:rPr lang="da-DK" dirty="0"/>
              <a:t>Konklusion:</a:t>
            </a:r>
          </a:p>
        </p:txBody>
      </p:sp>
      <p:sp>
        <p:nvSpPr>
          <p:cNvPr id="3" name="Pladsholder til indhold 2">
            <a:extLst>
              <a:ext uri="{FF2B5EF4-FFF2-40B4-BE49-F238E27FC236}">
                <a16:creationId xmlns:a16="http://schemas.microsoft.com/office/drawing/2014/main" id="{4A373B2A-BAF9-9F48-B101-6FD0C94BB824}"/>
              </a:ext>
            </a:extLst>
          </p:cNvPr>
          <p:cNvSpPr>
            <a:spLocks noGrp="1"/>
          </p:cNvSpPr>
          <p:nvPr>
            <p:ph idx="1"/>
          </p:nvPr>
        </p:nvSpPr>
        <p:spPr>
          <a:xfrm>
            <a:off x="838200" y="1748632"/>
            <a:ext cx="5727750" cy="4204757"/>
          </a:xfrm>
        </p:spPr>
        <p:txBody>
          <a:bodyPr>
            <a:normAutofit fontScale="92500" lnSpcReduction="20000"/>
          </a:bodyPr>
          <a:lstStyle/>
          <a:p>
            <a:r>
              <a:rPr lang="da-DK" dirty="0"/>
              <a:t>Medarbejderne får </a:t>
            </a:r>
            <a:r>
              <a:rPr lang="da-DK" i="1" dirty="0"/>
              <a:t>præcis samme antal feriedage </a:t>
            </a:r>
            <a:r>
              <a:rPr lang="da-DK" dirty="0"/>
              <a:t>efter den gamle og den nye ordning.</a:t>
            </a:r>
          </a:p>
          <a:p>
            <a:r>
              <a:rPr lang="da-DK" dirty="0"/>
              <a:t> Det er kun perioden for </a:t>
            </a:r>
            <a:r>
              <a:rPr lang="da-DK" i="1" dirty="0"/>
              <a:t>optjening og afholdelse </a:t>
            </a:r>
            <a:r>
              <a:rPr lang="da-DK" dirty="0"/>
              <a:t>af ferien, som ændres.</a:t>
            </a:r>
          </a:p>
          <a:p>
            <a:r>
              <a:rPr lang="da-DK" dirty="0"/>
              <a:t>Nye regler for, hvor meget medarbejderen får i løn under ferien – og hvornår medarbejderen får sit ferietillæg.</a:t>
            </a:r>
          </a:p>
          <a:p>
            <a:r>
              <a:rPr lang="da-DK" dirty="0"/>
              <a:t>Nye regler for overførsel/udbetaling af den 5. ferieuge.</a:t>
            </a:r>
          </a:p>
          <a:p>
            <a:r>
              <a:rPr lang="da-DK" dirty="0"/>
              <a:t>Ingen ændringer for den 6. ferieuge.</a:t>
            </a:r>
          </a:p>
          <a:p>
            <a:endParaRPr lang="da-DK" dirty="0">
              <a:latin typeface="Klavika Light" panose="020B0506040000020004" pitchFamily="34" charset="0"/>
            </a:endParaRPr>
          </a:p>
        </p:txBody>
      </p:sp>
      <p:pic>
        <p:nvPicPr>
          <p:cNvPr id="6" name="Billede 5">
            <a:extLst>
              <a:ext uri="{FF2B5EF4-FFF2-40B4-BE49-F238E27FC236}">
                <a16:creationId xmlns:a16="http://schemas.microsoft.com/office/drawing/2014/main" id="{CB46DC5B-78B4-2F46-98DE-31D016110F59}"/>
              </a:ext>
            </a:extLst>
          </p:cNvPr>
          <p:cNvPicPr>
            <a:picLocks noChangeAspect="1"/>
          </p:cNvPicPr>
          <p:nvPr/>
        </p:nvPicPr>
        <p:blipFill>
          <a:blip r:embed="rId3"/>
          <a:stretch>
            <a:fillRect/>
          </a:stretch>
        </p:blipFill>
        <p:spPr>
          <a:xfrm>
            <a:off x="6565950" y="0"/>
            <a:ext cx="6839405" cy="6492875"/>
          </a:xfrm>
          <a:prstGeom prst="rect">
            <a:avLst/>
          </a:prstGeom>
        </p:spPr>
      </p:pic>
      <p:sp>
        <p:nvSpPr>
          <p:cNvPr id="5" name="Rektangel 4">
            <a:extLst>
              <a:ext uri="{FF2B5EF4-FFF2-40B4-BE49-F238E27FC236}">
                <a16:creationId xmlns:a16="http://schemas.microsoft.com/office/drawing/2014/main" id="{2EE76981-D517-4ADF-9198-16ECFA57C6D6}"/>
              </a:ext>
            </a:extLst>
          </p:cNvPr>
          <p:cNvSpPr/>
          <p:nvPr/>
        </p:nvSpPr>
        <p:spPr>
          <a:xfrm>
            <a:off x="6027912" y="6167717"/>
            <a:ext cx="5325887" cy="627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ln w="0"/>
                <a:solidFill>
                  <a:schemeClr val="tx1"/>
                </a:solidFill>
                <a:effectLst>
                  <a:outerShdw blurRad="38100" dist="19050" dir="2700000" algn="tl" rotWithShape="0">
                    <a:schemeClr val="dk1">
                      <a:alpha val="40000"/>
                    </a:schemeClr>
                  </a:outerShdw>
                </a:effectLst>
              </a:rPr>
              <a:t>Albertslund Kommune,</a:t>
            </a:r>
          </a:p>
          <a:p>
            <a:pPr algn="ctr"/>
            <a:r>
              <a:rPr lang="da-DK" dirty="0">
                <a:ln w="0"/>
                <a:solidFill>
                  <a:schemeClr val="tx1"/>
                </a:solidFill>
                <a:effectLst>
                  <a:outerShdw blurRad="38100" dist="19050" dir="2700000" algn="tl" rotWithShape="0">
                    <a:schemeClr val="dk1">
                      <a:alpha val="40000"/>
                    </a:schemeClr>
                  </a:outerShdw>
                </a:effectLst>
              </a:rPr>
              <a:t>Økonomi- &amp; Stab</a:t>
            </a:r>
            <a:endParaRPr lang="da-DK" dirty="0"/>
          </a:p>
        </p:txBody>
      </p:sp>
    </p:spTree>
    <p:extLst>
      <p:ext uri="{BB962C8B-B14F-4D97-AF65-F5344CB8AC3E}">
        <p14:creationId xmlns:p14="http://schemas.microsoft.com/office/powerpoint/2010/main" val="39412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A1118-DC97-084F-8F67-7EA17DCF542E}"/>
              </a:ext>
            </a:extLst>
          </p:cNvPr>
          <p:cNvSpPr>
            <a:spLocks noGrp="1"/>
          </p:cNvSpPr>
          <p:nvPr>
            <p:ph type="title"/>
          </p:nvPr>
        </p:nvSpPr>
        <p:spPr/>
        <p:txBody>
          <a:bodyPr/>
          <a:lstStyle/>
          <a:p>
            <a:r>
              <a:rPr lang="da-DK" dirty="0"/>
              <a:t>Nye ferieregler: De vigtigste ændringer</a:t>
            </a:r>
          </a:p>
        </p:txBody>
      </p:sp>
      <p:sp>
        <p:nvSpPr>
          <p:cNvPr id="3" name="Pladsholder til indhold 2">
            <a:extLst>
              <a:ext uri="{FF2B5EF4-FFF2-40B4-BE49-F238E27FC236}">
                <a16:creationId xmlns:a16="http://schemas.microsoft.com/office/drawing/2014/main" id="{4A373B2A-BAF9-9F48-B101-6FD0C94BB824}"/>
              </a:ext>
            </a:extLst>
          </p:cNvPr>
          <p:cNvSpPr>
            <a:spLocks noGrp="1"/>
          </p:cNvSpPr>
          <p:nvPr>
            <p:ph idx="1"/>
          </p:nvPr>
        </p:nvSpPr>
        <p:spPr>
          <a:xfrm>
            <a:off x="3606800" y="1806576"/>
            <a:ext cx="8068734" cy="4204757"/>
          </a:xfrm>
        </p:spPr>
        <p:txBody>
          <a:bodyPr>
            <a:normAutofit/>
          </a:bodyPr>
          <a:lstStyle/>
          <a:p>
            <a:r>
              <a:rPr lang="da-DK" dirty="0"/>
              <a:t>5 ugers ferie – både nu og i fremtiden: </a:t>
            </a:r>
            <a:br>
              <a:rPr lang="da-DK" dirty="0"/>
            </a:br>
            <a:r>
              <a:rPr lang="da-DK" dirty="0"/>
              <a:t>2,08 feriedage pr. måned.</a:t>
            </a:r>
          </a:p>
          <a:p>
            <a:r>
              <a:rPr lang="da-DK" dirty="0"/>
              <a:t>Ferien holdes i ferieåret + 4 måneder – altså inden 31. dec. (ferieafholdelsesperioden)</a:t>
            </a:r>
          </a:p>
          <a:p>
            <a:r>
              <a:rPr lang="da-DK" dirty="0"/>
              <a:t>Medarbejderen kan få feriedage ‘på forskud’ - efter aftale med lederen.</a:t>
            </a:r>
          </a:p>
          <a:p>
            <a:r>
              <a:rPr lang="da-DK" dirty="0"/>
              <a:t>Medarbejderen kan (som hidtil) også gemme ferie til næste ferieår - efter aftale med lederen.</a:t>
            </a:r>
          </a:p>
          <a:p>
            <a:pPr marL="0" indent="0">
              <a:buNone/>
            </a:pPr>
            <a:endParaRPr lang="da-DK" dirty="0"/>
          </a:p>
        </p:txBody>
      </p:sp>
      <p:pic>
        <p:nvPicPr>
          <p:cNvPr id="10" name="Billede 9">
            <a:extLst>
              <a:ext uri="{FF2B5EF4-FFF2-40B4-BE49-F238E27FC236}">
                <a16:creationId xmlns:a16="http://schemas.microsoft.com/office/drawing/2014/main" id="{E01A7ED4-5B5B-6F44-B46C-7FE612A182B9}"/>
              </a:ext>
            </a:extLst>
          </p:cNvPr>
          <p:cNvPicPr>
            <a:picLocks noChangeAspect="1"/>
          </p:cNvPicPr>
          <p:nvPr/>
        </p:nvPicPr>
        <p:blipFill>
          <a:blip r:embed="rId3"/>
          <a:stretch>
            <a:fillRect/>
          </a:stretch>
        </p:blipFill>
        <p:spPr>
          <a:xfrm>
            <a:off x="838200" y="1806576"/>
            <a:ext cx="2628599" cy="3935895"/>
          </a:xfrm>
          <a:prstGeom prst="rect">
            <a:avLst/>
          </a:prstGeom>
        </p:spPr>
      </p:pic>
      <p:sp>
        <p:nvSpPr>
          <p:cNvPr id="5" name="Rektangel 4">
            <a:extLst>
              <a:ext uri="{FF2B5EF4-FFF2-40B4-BE49-F238E27FC236}">
                <a16:creationId xmlns:a16="http://schemas.microsoft.com/office/drawing/2014/main" id="{98948E19-3915-499C-AC27-D5334B5B806E}"/>
              </a:ext>
            </a:extLst>
          </p:cNvPr>
          <p:cNvSpPr/>
          <p:nvPr/>
        </p:nvSpPr>
        <p:spPr>
          <a:xfrm>
            <a:off x="6027912" y="6011333"/>
            <a:ext cx="5325887" cy="78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ln w="0"/>
                <a:solidFill>
                  <a:schemeClr val="tx1"/>
                </a:solidFill>
                <a:effectLst>
                  <a:outerShdw blurRad="38100" dist="19050" dir="2700000" algn="tl" rotWithShape="0">
                    <a:schemeClr val="dk1">
                      <a:alpha val="40000"/>
                    </a:schemeClr>
                  </a:outerShdw>
                </a:effectLst>
              </a:rPr>
              <a:t>Albertslund Kommune,</a:t>
            </a:r>
          </a:p>
          <a:p>
            <a:pPr algn="ctr"/>
            <a:r>
              <a:rPr lang="da-DK" dirty="0">
                <a:ln w="0"/>
                <a:solidFill>
                  <a:schemeClr val="tx1"/>
                </a:solidFill>
                <a:effectLst>
                  <a:outerShdw blurRad="38100" dist="19050" dir="2700000" algn="tl" rotWithShape="0">
                    <a:schemeClr val="dk1">
                      <a:alpha val="40000"/>
                    </a:schemeClr>
                  </a:outerShdw>
                </a:effectLst>
              </a:rPr>
              <a:t>Økonomi- &amp; Stab</a:t>
            </a:r>
            <a:endParaRPr lang="da-DK" dirty="0"/>
          </a:p>
        </p:txBody>
      </p:sp>
    </p:spTree>
    <p:extLst>
      <p:ext uri="{BB962C8B-B14F-4D97-AF65-F5344CB8AC3E}">
        <p14:creationId xmlns:p14="http://schemas.microsoft.com/office/powerpoint/2010/main" val="362522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A1118-DC97-084F-8F67-7EA17DCF542E}"/>
              </a:ext>
            </a:extLst>
          </p:cNvPr>
          <p:cNvSpPr>
            <a:spLocks noGrp="1"/>
          </p:cNvSpPr>
          <p:nvPr>
            <p:ph type="title"/>
          </p:nvPr>
        </p:nvSpPr>
        <p:spPr/>
        <p:txBody>
          <a:bodyPr/>
          <a:lstStyle/>
          <a:p>
            <a:r>
              <a:rPr lang="da-DK" dirty="0"/>
              <a:t>Den sjette ferieuge er anderledes</a:t>
            </a:r>
          </a:p>
        </p:txBody>
      </p:sp>
      <p:sp>
        <p:nvSpPr>
          <p:cNvPr id="3" name="Pladsholder til indhold 2">
            <a:extLst>
              <a:ext uri="{FF2B5EF4-FFF2-40B4-BE49-F238E27FC236}">
                <a16:creationId xmlns:a16="http://schemas.microsoft.com/office/drawing/2014/main" id="{4A373B2A-BAF9-9F48-B101-6FD0C94BB824}"/>
              </a:ext>
            </a:extLst>
          </p:cNvPr>
          <p:cNvSpPr>
            <a:spLocks noGrp="1"/>
          </p:cNvSpPr>
          <p:nvPr>
            <p:ph idx="1"/>
          </p:nvPr>
        </p:nvSpPr>
        <p:spPr>
          <a:xfrm>
            <a:off x="4538132" y="1806576"/>
            <a:ext cx="7137401" cy="4204757"/>
          </a:xfrm>
        </p:spPr>
        <p:txBody>
          <a:bodyPr>
            <a:normAutofit/>
          </a:bodyPr>
          <a:lstStyle/>
          <a:p>
            <a:r>
              <a:rPr lang="da-DK" dirty="0"/>
              <a:t>6. ferieuge er ikke en del af ferieloven – den er aftalt i din overenskomst.</a:t>
            </a:r>
          </a:p>
          <a:p>
            <a:r>
              <a:rPr lang="da-DK" dirty="0"/>
              <a:t>Derfor følger 6. ferieuge fortsat de gamle regler: Optjenes i ét kalenderår og afholdes i det følgende ferieår fra 1. maj til 30. april.</a:t>
            </a:r>
          </a:p>
        </p:txBody>
      </p:sp>
      <p:pic>
        <p:nvPicPr>
          <p:cNvPr id="4" name="Billede 3">
            <a:extLst>
              <a:ext uri="{FF2B5EF4-FFF2-40B4-BE49-F238E27FC236}">
                <a16:creationId xmlns:a16="http://schemas.microsoft.com/office/drawing/2014/main" id="{BF97846F-B098-F24E-87A0-226F005E7A0A}"/>
              </a:ext>
            </a:extLst>
          </p:cNvPr>
          <p:cNvPicPr>
            <a:picLocks noChangeAspect="1"/>
          </p:cNvPicPr>
          <p:nvPr/>
        </p:nvPicPr>
        <p:blipFill>
          <a:blip r:embed="rId3"/>
          <a:stretch>
            <a:fillRect/>
          </a:stretch>
        </p:blipFill>
        <p:spPr>
          <a:xfrm>
            <a:off x="0" y="1690687"/>
            <a:ext cx="5010150" cy="6193797"/>
          </a:xfrm>
          <a:prstGeom prst="rect">
            <a:avLst/>
          </a:prstGeom>
        </p:spPr>
      </p:pic>
      <p:sp>
        <p:nvSpPr>
          <p:cNvPr id="5" name="Rektangel 4">
            <a:extLst>
              <a:ext uri="{FF2B5EF4-FFF2-40B4-BE49-F238E27FC236}">
                <a16:creationId xmlns:a16="http://schemas.microsoft.com/office/drawing/2014/main" id="{C934A98F-AE6F-49BC-B673-D20A809ADCEE}"/>
              </a:ext>
            </a:extLst>
          </p:cNvPr>
          <p:cNvSpPr/>
          <p:nvPr/>
        </p:nvSpPr>
        <p:spPr>
          <a:xfrm>
            <a:off x="6027912" y="6011333"/>
            <a:ext cx="5325887" cy="78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ln w="0"/>
                <a:solidFill>
                  <a:schemeClr val="tx1"/>
                </a:solidFill>
                <a:effectLst>
                  <a:outerShdw blurRad="38100" dist="19050" dir="2700000" algn="tl" rotWithShape="0">
                    <a:schemeClr val="dk1">
                      <a:alpha val="40000"/>
                    </a:schemeClr>
                  </a:outerShdw>
                </a:effectLst>
              </a:rPr>
              <a:t>Albertslund Kommune,</a:t>
            </a:r>
          </a:p>
          <a:p>
            <a:pPr algn="ctr"/>
            <a:r>
              <a:rPr lang="da-DK" dirty="0">
                <a:ln w="0"/>
                <a:solidFill>
                  <a:schemeClr val="tx1"/>
                </a:solidFill>
                <a:effectLst>
                  <a:outerShdw blurRad="38100" dist="19050" dir="2700000" algn="tl" rotWithShape="0">
                    <a:schemeClr val="dk1">
                      <a:alpha val="40000"/>
                    </a:schemeClr>
                  </a:outerShdw>
                </a:effectLst>
              </a:rPr>
              <a:t>Økonomi- &amp; Stab</a:t>
            </a:r>
            <a:endParaRPr lang="da-DK" dirty="0"/>
          </a:p>
        </p:txBody>
      </p:sp>
    </p:spTree>
    <p:extLst>
      <p:ext uri="{BB962C8B-B14F-4D97-AF65-F5344CB8AC3E}">
        <p14:creationId xmlns:p14="http://schemas.microsoft.com/office/powerpoint/2010/main" val="80001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A1118-DC97-084F-8F67-7EA17DCF542E}"/>
              </a:ext>
            </a:extLst>
          </p:cNvPr>
          <p:cNvSpPr>
            <a:spLocks noGrp="1"/>
          </p:cNvSpPr>
          <p:nvPr>
            <p:ph type="title"/>
          </p:nvPr>
        </p:nvSpPr>
        <p:spPr/>
        <p:txBody>
          <a:bodyPr/>
          <a:lstStyle/>
          <a:p>
            <a:r>
              <a:rPr lang="da-DK" dirty="0"/>
              <a:t>Hvad får man i løn under ferien?</a:t>
            </a:r>
          </a:p>
        </p:txBody>
      </p:sp>
      <p:sp>
        <p:nvSpPr>
          <p:cNvPr id="3" name="Pladsholder til indhold 2">
            <a:extLst>
              <a:ext uri="{FF2B5EF4-FFF2-40B4-BE49-F238E27FC236}">
                <a16:creationId xmlns:a16="http://schemas.microsoft.com/office/drawing/2014/main" id="{4A373B2A-BAF9-9F48-B101-6FD0C94BB824}"/>
              </a:ext>
            </a:extLst>
          </p:cNvPr>
          <p:cNvSpPr>
            <a:spLocks noGrp="1"/>
          </p:cNvSpPr>
          <p:nvPr>
            <p:ph idx="1"/>
          </p:nvPr>
        </p:nvSpPr>
        <p:spPr>
          <a:xfrm>
            <a:off x="3606800" y="1806576"/>
            <a:ext cx="8068734" cy="4204757"/>
          </a:xfrm>
        </p:spPr>
        <p:txBody>
          <a:bodyPr>
            <a:normAutofit fontScale="92500" lnSpcReduction="20000"/>
          </a:bodyPr>
          <a:lstStyle/>
          <a:p>
            <a:r>
              <a:rPr lang="da-DK" b="1" dirty="0"/>
              <a:t>Lønnen under ferien </a:t>
            </a:r>
            <a:r>
              <a:rPr lang="da-DK" dirty="0"/>
              <a:t>afhænger af, hvor mange timer medarbejderen arbejdede, da medarbejderen </a:t>
            </a:r>
            <a:r>
              <a:rPr lang="da-DK" i="1" dirty="0"/>
              <a:t>optjente</a:t>
            </a:r>
            <a:r>
              <a:rPr lang="da-DK" dirty="0"/>
              <a:t> pengene.</a:t>
            </a:r>
          </a:p>
          <a:p>
            <a:r>
              <a:rPr lang="da-DK" b="1" dirty="0"/>
              <a:t>Hvis medarbejderen bliver på samme timetal</a:t>
            </a:r>
            <a:r>
              <a:rPr lang="da-DK" dirty="0"/>
              <a:t>, vil medarbejderen ikke mærke nogen forskel: Medarbejderen får sin løn + ferietillæg.</a:t>
            </a:r>
          </a:p>
          <a:p>
            <a:r>
              <a:rPr lang="da-DK" b="1" dirty="0"/>
              <a:t>Hvis medarbejderen går fra fuld tid til deltid </a:t>
            </a:r>
            <a:r>
              <a:rPr lang="da-DK" dirty="0"/>
              <a:t>fx</a:t>
            </a:r>
            <a:r>
              <a:rPr lang="da-DK" b="1" dirty="0"/>
              <a:t> </a:t>
            </a:r>
            <a:r>
              <a:rPr lang="da-DK" dirty="0"/>
              <a:t>kort før ferien, får medarbejderen løn i ferien, som om medarbejderen stadig var på </a:t>
            </a:r>
            <a:r>
              <a:rPr lang="da-DK" i="1" dirty="0"/>
              <a:t>fuld tid</a:t>
            </a:r>
            <a:r>
              <a:rPr lang="da-DK" dirty="0"/>
              <a:t>.</a:t>
            </a:r>
          </a:p>
          <a:p>
            <a:r>
              <a:rPr lang="da-DK" b="1" dirty="0"/>
              <a:t>Hvis medarbejderen går fra deltid til fuld tid</a:t>
            </a:r>
            <a:r>
              <a:rPr lang="da-DK" dirty="0"/>
              <a:t> fx kort før ferien, får medarbejderen løn i ferien, som om medarbejderen stadig var på </a:t>
            </a:r>
            <a:r>
              <a:rPr lang="da-DK" i="1" dirty="0"/>
              <a:t>deltid</a:t>
            </a:r>
            <a:r>
              <a:rPr lang="da-DK" dirty="0"/>
              <a:t>.</a:t>
            </a:r>
          </a:p>
        </p:txBody>
      </p:sp>
      <p:pic>
        <p:nvPicPr>
          <p:cNvPr id="6" name="Billede 5">
            <a:extLst>
              <a:ext uri="{FF2B5EF4-FFF2-40B4-BE49-F238E27FC236}">
                <a16:creationId xmlns:a16="http://schemas.microsoft.com/office/drawing/2014/main" id="{09553441-A8B6-5841-BDE7-9967CDDE84FA}"/>
              </a:ext>
            </a:extLst>
          </p:cNvPr>
          <p:cNvPicPr>
            <a:picLocks noChangeAspect="1"/>
          </p:cNvPicPr>
          <p:nvPr/>
        </p:nvPicPr>
        <p:blipFill>
          <a:blip r:embed="rId3"/>
          <a:stretch>
            <a:fillRect/>
          </a:stretch>
        </p:blipFill>
        <p:spPr>
          <a:xfrm>
            <a:off x="255754" y="2069637"/>
            <a:ext cx="3146665" cy="4852157"/>
          </a:xfrm>
          <a:prstGeom prst="rect">
            <a:avLst/>
          </a:prstGeom>
        </p:spPr>
      </p:pic>
      <p:sp>
        <p:nvSpPr>
          <p:cNvPr id="5" name="Rektangel 4">
            <a:extLst>
              <a:ext uri="{FF2B5EF4-FFF2-40B4-BE49-F238E27FC236}">
                <a16:creationId xmlns:a16="http://schemas.microsoft.com/office/drawing/2014/main" id="{3CEF68C7-FE69-43A0-86F6-B331D2488973}"/>
              </a:ext>
            </a:extLst>
          </p:cNvPr>
          <p:cNvSpPr/>
          <p:nvPr/>
        </p:nvSpPr>
        <p:spPr>
          <a:xfrm>
            <a:off x="6027912" y="6011333"/>
            <a:ext cx="5325887" cy="78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ln w="0"/>
                <a:solidFill>
                  <a:schemeClr val="tx1"/>
                </a:solidFill>
                <a:effectLst>
                  <a:outerShdw blurRad="38100" dist="19050" dir="2700000" algn="tl" rotWithShape="0">
                    <a:schemeClr val="dk1">
                      <a:alpha val="40000"/>
                    </a:schemeClr>
                  </a:outerShdw>
                </a:effectLst>
              </a:rPr>
              <a:t>Albertslund Kommune,</a:t>
            </a:r>
          </a:p>
          <a:p>
            <a:pPr algn="ctr"/>
            <a:r>
              <a:rPr lang="da-DK" dirty="0">
                <a:ln w="0"/>
                <a:solidFill>
                  <a:schemeClr val="tx1"/>
                </a:solidFill>
                <a:effectLst>
                  <a:outerShdw blurRad="38100" dist="19050" dir="2700000" algn="tl" rotWithShape="0">
                    <a:schemeClr val="dk1">
                      <a:alpha val="40000"/>
                    </a:schemeClr>
                  </a:outerShdw>
                </a:effectLst>
              </a:rPr>
              <a:t>Økonomi- &amp; Stab</a:t>
            </a:r>
            <a:endParaRPr lang="da-DK" dirty="0"/>
          </a:p>
        </p:txBody>
      </p:sp>
    </p:spTree>
    <p:extLst>
      <p:ext uri="{BB962C8B-B14F-4D97-AF65-F5344CB8AC3E}">
        <p14:creationId xmlns:p14="http://schemas.microsoft.com/office/powerpoint/2010/main" val="349972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A1118-DC97-084F-8F67-7EA17DCF542E}"/>
              </a:ext>
            </a:extLst>
          </p:cNvPr>
          <p:cNvSpPr>
            <a:spLocks noGrp="1"/>
          </p:cNvSpPr>
          <p:nvPr>
            <p:ph type="title"/>
          </p:nvPr>
        </p:nvSpPr>
        <p:spPr/>
        <p:txBody>
          <a:bodyPr/>
          <a:lstStyle/>
          <a:p>
            <a:r>
              <a:rPr lang="da-DK" dirty="0"/>
              <a:t>Ferietillægget: Nu i tre rater</a:t>
            </a:r>
          </a:p>
        </p:txBody>
      </p:sp>
      <p:sp>
        <p:nvSpPr>
          <p:cNvPr id="3" name="Pladsholder til indhold 2">
            <a:extLst>
              <a:ext uri="{FF2B5EF4-FFF2-40B4-BE49-F238E27FC236}">
                <a16:creationId xmlns:a16="http://schemas.microsoft.com/office/drawing/2014/main" id="{4A373B2A-BAF9-9F48-B101-6FD0C94BB824}"/>
              </a:ext>
            </a:extLst>
          </p:cNvPr>
          <p:cNvSpPr>
            <a:spLocks noGrp="1"/>
          </p:cNvSpPr>
          <p:nvPr>
            <p:ph idx="1"/>
          </p:nvPr>
        </p:nvSpPr>
        <p:spPr>
          <a:xfrm>
            <a:off x="3606800" y="1806576"/>
            <a:ext cx="8068734" cy="4204757"/>
          </a:xfrm>
        </p:spPr>
        <p:txBody>
          <a:bodyPr>
            <a:normAutofit/>
          </a:bodyPr>
          <a:lstStyle/>
          <a:p>
            <a:r>
              <a:rPr lang="da-DK" dirty="0"/>
              <a:t>Feriebetaling = løn + ferietillæg (normalt 1,95%)</a:t>
            </a:r>
          </a:p>
          <a:p>
            <a:r>
              <a:rPr lang="da-DK" dirty="0"/>
              <a:t>Før: Hele ferietillægget udbetalt 1. maj.</a:t>
            </a:r>
          </a:p>
          <a:p>
            <a:r>
              <a:rPr lang="da-DK" dirty="0"/>
              <a:t>Fremover: Samme sats – men opdelt i tre rater:</a:t>
            </a:r>
            <a:br>
              <a:rPr lang="da-DK" dirty="0"/>
            </a:br>
            <a:r>
              <a:rPr lang="da-DK" dirty="0"/>
              <a:t>1. maj, 31. maj og 31. august.</a:t>
            </a:r>
          </a:p>
          <a:p>
            <a:r>
              <a:rPr lang="da-DK" dirty="0"/>
              <a:t>Forklaring: Noget af ferietillægget følger regler i ferieloven, og noget følger de regler, som er aftalt i overenskomsterne.</a:t>
            </a:r>
          </a:p>
        </p:txBody>
      </p:sp>
      <p:pic>
        <p:nvPicPr>
          <p:cNvPr id="5" name="Billede 4">
            <a:extLst>
              <a:ext uri="{FF2B5EF4-FFF2-40B4-BE49-F238E27FC236}">
                <a16:creationId xmlns:a16="http://schemas.microsoft.com/office/drawing/2014/main" id="{0BA390A8-551C-B742-93FC-13A981FC1D26}"/>
              </a:ext>
            </a:extLst>
          </p:cNvPr>
          <p:cNvPicPr>
            <a:picLocks noChangeAspect="1"/>
          </p:cNvPicPr>
          <p:nvPr/>
        </p:nvPicPr>
        <p:blipFill>
          <a:blip r:embed="rId3"/>
          <a:stretch>
            <a:fillRect/>
          </a:stretch>
        </p:blipFill>
        <p:spPr>
          <a:xfrm rot="20650890">
            <a:off x="624273" y="2084402"/>
            <a:ext cx="1901686" cy="1402662"/>
          </a:xfrm>
          <a:prstGeom prst="rect">
            <a:avLst/>
          </a:prstGeom>
        </p:spPr>
      </p:pic>
      <p:pic>
        <p:nvPicPr>
          <p:cNvPr id="9" name="Billede 8">
            <a:extLst>
              <a:ext uri="{FF2B5EF4-FFF2-40B4-BE49-F238E27FC236}">
                <a16:creationId xmlns:a16="http://schemas.microsoft.com/office/drawing/2014/main" id="{66AC32D7-4AC2-C44F-8C6B-D7069F50F857}"/>
              </a:ext>
            </a:extLst>
          </p:cNvPr>
          <p:cNvPicPr>
            <a:picLocks noChangeAspect="1"/>
          </p:cNvPicPr>
          <p:nvPr/>
        </p:nvPicPr>
        <p:blipFill>
          <a:blip r:embed="rId3"/>
          <a:stretch>
            <a:fillRect/>
          </a:stretch>
        </p:blipFill>
        <p:spPr>
          <a:xfrm rot="722871">
            <a:off x="1675391" y="3437453"/>
            <a:ext cx="1901686" cy="1402662"/>
          </a:xfrm>
          <a:prstGeom prst="rect">
            <a:avLst/>
          </a:prstGeom>
        </p:spPr>
      </p:pic>
      <p:pic>
        <p:nvPicPr>
          <p:cNvPr id="10" name="Billede 9">
            <a:extLst>
              <a:ext uri="{FF2B5EF4-FFF2-40B4-BE49-F238E27FC236}">
                <a16:creationId xmlns:a16="http://schemas.microsoft.com/office/drawing/2014/main" id="{9816B195-1414-8344-A40D-20E20C347BF2}"/>
              </a:ext>
            </a:extLst>
          </p:cNvPr>
          <p:cNvPicPr>
            <a:picLocks noChangeAspect="1"/>
          </p:cNvPicPr>
          <p:nvPr/>
        </p:nvPicPr>
        <p:blipFill>
          <a:blip r:embed="rId3"/>
          <a:stretch>
            <a:fillRect/>
          </a:stretch>
        </p:blipFill>
        <p:spPr>
          <a:xfrm>
            <a:off x="599103" y="5023135"/>
            <a:ext cx="1901686" cy="1402662"/>
          </a:xfrm>
          <a:prstGeom prst="rect">
            <a:avLst/>
          </a:prstGeom>
        </p:spPr>
      </p:pic>
      <p:sp>
        <p:nvSpPr>
          <p:cNvPr id="7" name="Rektangel 6">
            <a:extLst>
              <a:ext uri="{FF2B5EF4-FFF2-40B4-BE49-F238E27FC236}">
                <a16:creationId xmlns:a16="http://schemas.microsoft.com/office/drawing/2014/main" id="{B6A299FC-7415-4D0A-A12E-712CDF6ADB31}"/>
              </a:ext>
            </a:extLst>
          </p:cNvPr>
          <p:cNvSpPr/>
          <p:nvPr/>
        </p:nvSpPr>
        <p:spPr>
          <a:xfrm>
            <a:off x="6027912" y="5871411"/>
            <a:ext cx="5325887" cy="923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ln w="0"/>
                <a:solidFill>
                  <a:schemeClr val="tx1"/>
                </a:solidFill>
                <a:effectLst>
                  <a:outerShdw blurRad="38100" dist="19050" dir="2700000" algn="tl" rotWithShape="0">
                    <a:schemeClr val="dk1">
                      <a:alpha val="40000"/>
                    </a:schemeClr>
                  </a:outerShdw>
                </a:effectLst>
              </a:rPr>
              <a:t>Albertslund Kommune,</a:t>
            </a:r>
          </a:p>
          <a:p>
            <a:pPr algn="ctr"/>
            <a:r>
              <a:rPr lang="da-DK" dirty="0">
                <a:ln w="0"/>
                <a:solidFill>
                  <a:schemeClr val="tx1"/>
                </a:solidFill>
                <a:effectLst>
                  <a:outerShdw blurRad="38100" dist="19050" dir="2700000" algn="tl" rotWithShape="0">
                    <a:schemeClr val="dk1">
                      <a:alpha val="40000"/>
                    </a:schemeClr>
                  </a:outerShdw>
                </a:effectLst>
              </a:rPr>
              <a:t>Økonomi- &amp; Stab</a:t>
            </a:r>
            <a:endParaRPr lang="da-DK" dirty="0"/>
          </a:p>
        </p:txBody>
      </p:sp>
    </p:spTree>
    <p:extLst>
      <p:ext uri="{BB962C8B-B14F-4D97-AF65-F5344CB8AC3E}">
        <p14:creationId xmlns:p14="http://schemas.microsoft.com/office/powerpoint/2010/main" val="129260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A1118-DC97-084F-8F67-7EA17DCF542E}"/>
              </a:ext>
            </a:extLst>
          </p:cNvPr>
          <p:cNvSpPr>
            <a:spLocks noGrp="1"/>
          </p:cNvSpPr>
          <p:nvPr>
            <p:ph type="title"/>
          </p:nvPr>
        </p:nvSpPr>
        <p:spPr/>
        <p:txBody>
          <a:bodyPr/>
          <a:lstStyle/>
          <a:p>
            <a:r>
              <a:rPr lang="da-DK" dirty="0"/>
              <a:t>Hvornår kan man holde sin ferie?</a:t>
            </a:r>
          </a:p>
        </p:txBody>
      </p:sp>
      <p:sp>
        <p:nvSpPr>
          <p:cNvPr id="3" name="Pladsholder til indhold 2">
            <a:extLst>
              <a:ext uri="{FF2B5EF4-FFF2-40B4-BE49-F238E27FC236}">
                <a16:creationId xmlns:a16="http://schemas.microsoft.com/office/drawing/2014/main" id="{4A373B2A-BAF9-9F48-B101-6FD0C94BB824}"/>
              </a:ext>
            </a:extLst>
          </p:cNvPr>
          <p:cNvSpPr>
            <a:spLocks noGrp="1"/>
          </p:cNvSpPr>
          <p:nvPr>
            <p:ph idx="1"/>
          </p:nvPr>
        </p:nvSpPr>
        <p:spPr>
          <a:xfrm>
            <a:off x="3606800" y="1806576"/>
            <a:ext cx="8068734" cy="4204757"/>
          </a:xfrm>
        </p:spPr>
        <p:txBody>
          <a:bodyPr>
            <a:normAutofit/>
          </a:bodyPr>
          <a:lstStyle/>
          <a:p>
            <a:r>
              <a:rPr lang="da-DK" dirty="0"/>
              <a:t>Medarbejderen</a:t>
            </a:r>
            <a:r>
              <a:rPr lang="da-DK" dirty="0">
                <a:latin typeface="Klavika Light" panose="020B0506040000020004" pitchFamily="34" charset="0"/>
              </a:rPr>
              <a:t> har fortsat seks ugers ferie med løn om året</a:t>
            </a:r>
          </a:p>
          <a:p>
            <a:r>
              <a:rPr lang="da-DK" dirty="0"/>
              <a:t>Men der er forskellige regler for:</a:t>
            </a:r>
          </a:p>
          <a:p>
            <a:pPr lvl="1"/>
            <a:r>
              <a:rPr lang="da-DK" sz="2400" dirty="0"/>
              <a:t>De fire første ferieuger.</a:t>
            </a:r>
          </a:p>
          <a:p>
            <a:pPr lvl="1"/>
            <a:r>
              <a:rPr lang="da-DK" sz="2400" dirty="0"/>
              <a:t>Den 5. ferieuge.</a:t>
            </a:r>
          </a:p>
          <a:p>
            <a:pPr lvl="1"/>
            <a:r>
              <a:rPr lang="da-DK" sz="2400" dirty="0"/>
              <a:t>Den 6. ferieuge.</a:t>
            </a:r>
          </a:p>
        </p:txBody>
      </p:sp>
      <p:pic>
        <p:nvPicPr>
          <p:cNvPr id="6" name="Billede 5">
            <a:extLst>
              <a:ext uri="{FF2B5EF4-FFF2-40B4-BE49-F238E27FC236}">
                <a16:creationId xmlns:a16="http://schemas.microsoft.com/office/drawing/2014/main" id="{5170D610-1CFA-A14A-80B2-75935607FC98}"/>
              </a:ext>
            </a:extLst>
          </p:cNvPr>
          <p:cNvPicPr>
            <a:picLocks noChangeAspect="1"/>
          </p:cNvPicPr>
          <p:nvPr/>
        </p:nvPicPr>
        <p:blipFill>
          <a:blip r:embed="rId3"/>
          <a:stretch>
            <a:fillRect/>
          </a:stretch>
        </p:blipFill>
        <p:spPr>
          <a:xfrm rot="21087383">
            <a:off x="598877" y="2892926"/>
            <a:ext cx="3535784" cy="3528797"/>
          </a:xfrm>
          <a:prstGeom prst="rect">
            <a:avLst/>
          </a:prstGeom>
        </p:spPr>
      </p:pic>
      <p:sp>
        <p:nvSpPr>
          <p:cNvPr id="5" name="Rektangel 4">
            <a:extLst>
              <a:ext uri="{FF2B5EF4-FFF2-40B4-BE49-F238E27FC236}">
                <a16:creationId xmlns:a16="http://schemas.microsoft.com/office/drawing/2014/main" id="{E11ED7C1-F819-4905-ACF5-27E2800F4AA3}"/>
              </a:ext>
            </a:extLst>
          </p:cNvPr>
          <p:cNvSpPr/>
          <p:nvPr/>
        </p:nvSpPr>
        <p:spPr>
          <a:xfrm>
            <a:off x="6027912" y="6011333"/>
            <a:ext cx="5325887" cy="78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ln w="0"/>
                <a:solidFill>
                  <a:schemeClr val="tx1"/>
                </a:solidFill>
                <a:effectLst>
                  <a:outerShdw blurRad="38100" dist="19050" dir="2700000" algn="tl" rotWithShape="0">
                    <a:schemeClr val="dk1">
                      <a:alpha val="40000"/>
                    </a:schemeClr>
                  </a:outerShdw>
                </a:effectLst>
              </a:rPr>
              <a:t>Albertslund Kommune,</a:t>
            </a:r>
          </a:p>
          <a:p>
            <a:pPr algn="ctr"/>
            <a:r>
              <a:rPr lang="da-DK" dirty="0">
                <a:ln w="0"/>
                <a:solidFill>
                  <a:schemeClr val="tx1"/>
                </a:solidFill>
                <a:effectLst>
                  <a:outerShdw blurRad="38100" dist="19050" dir="2700000" algn="tl" rotWithShape="0">
                    <a:schemeClr val="dk1">
                      <a:alpha val="40000"/>
                    </a:schemeClr>
                  </a:outerShdw>
                </a:effectLst>
              </a:rPr>
              <a:t>Økonomi- &amp; Stab</a:t>
            </a:r>
            <a:endParaRPr lang="da-DK" dirty="0"/>
          </a:p>
        </p:txBody>
      </p:sp>
    </p:spTree>
    <p:extLst>
      <p:ext uri="{BB962C8B-B14F-4D97-AF65-F5344CB8AC3E}">
        <p14:creationId xmlns:p14="http://schemas.microsoft.com/office/powerpoint/2010/main" val="420296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A1118-DC97-084F-8F67-7EA17DCF542E}"/>
              </a:ext>
            </a:extLst>
          </p:cNvPr>
          <p:cNvSpPr>
            <a:spLocks noGrp="1"/>
          </p:cNvSpPr>
          <p:nvPr>
            <p:ph type="title"/>
          </p:nvPr>
        </p:nvSpPr>
        <p:spPr/>
        <p:txBody>
          <a:bodyPr/>
          <a:lstStyle/>
          <a:p>
            <a:r>
              <a:rPr lang="da-DK" dirty="0"/>
              <a:t>De første fire ferieuger</a:t>
            </a:r>
          </a:p>
        </p:txBody>
      </p:sp>
      <p:sp>
        <p:nvSpPr>
          <p:cNvPr id="3" name="Pladsholder til indhold 2">
            <a:extLst>
              <a:ext uri="{FF2B5EF4-FFF2-40B4-BE49-F238E27FC236}">
                <a16:creationId xmlns:a16="http://schemas.microsoft.com/office/drawing/2014/main" id="{4A373B2A-BAF9-9F48-B101-6FD0C94BB824}"/>
              </a:ext>
            </a:extLst>
          </p:cNvPr>
          <p:cNvSpPr>
            <a:spLocks noGrp="1"/>
          </p:cNvSpPr>
          <p:nvPr>
            <p:ph idx="1"/>
          </p:nvPr>
        </p:nvSpPr>
        <p:spPr>
          <a:xfrm>
            <a:off x="3606800" y="1626461"/>
            <a:ext cx="8068734" cy="4204757"/>
          </a:xfrm>
        </p:spPr>
        <p:txBody>
          <a:bodyPr>
            <a:noAutofit/>
          </a:bodyPr>
          <a:lstStyle/>
          <a:p>
            <a:r>
              <a:rPr lang="da-DK" sz="2400" dirty="0"/>
              <a:t>medarbejderen har ret til fire ugers ferie inden for </a:t>
            </a:r>
            <a:r>
              <a:rPr lang="da-DK" sz="2400" dirty="0" err="1"/>
              <a:t>ferieåret</a:t>
            </a:r>
            <a:r>
              <a:rPr lang="da-DK" sz="2400" dirty="0"/>
              <a:t> fra 1. september – 31. august.</a:t>
            </a:r>
          </a:p>
          <a:p>
            <a:r>
              <a:rPr lang="da-DK" sz="2400" dirty="0"/>
              <a:t>Hvis medarbejderen har været forhindret i at holde de første fire ugers ferie, inden året er omme – fx fordi medarbejderen har været syg eller på barsel - bliver de resterende dage automatisk overført til det følgende ferieår.</a:t>
            </a:r>
          </a:p>
          <a:p>
            <a:r>
              <a:rPr lang="da-DK" sz="2400" dirty="0"/>
              <a:t>Medarbejderen kan altså </a:t>
            </a:r>
            <a:r>
              <a:rPr lang="da-DK" sz="2400" i="1" dirty="0"/>
              <a:t>ikke</a:t>
            </a:r>
            <a:r>
              <a:rPr lang="da-DK" sz="2400" dirty="0"/>
              <a:t> få dem udbetalt.</a:t>
            </a:r>
          </a:p>
          <a:p>
            <a:r>
              <a:rPr lang="da-DK" sz="2400" i="1" dirty="0"/>
              <a:t>(Undtagelse: Hvis medarbejderen har været syg eller på barsel to ferieår i træk, kan medarbejderen godt få dem udbetalt…)</a:t>
            </a:r>
          </a:p>
        </p:txBody>
      </p:sp>
      <p:pic>
        <p:nvPicPr>
          <p:cNvPr id="6" name="Billede 5">
            <a:extLst>
              <a:ext uri="{FF2B5EF4-FFF2-40B4-BE49-F238E27FC236}">
                <a16:creationId xmlns:a16="http://schemas.microsoft.com/office/drawing/2014/main" id="{5117CEF3-7B5A-2249-87F5-CE0EB085C3E6}"/>
              </a:ext>
            </a:extLst>
          </p:cNvPr>
          <p:cNvPicPr>
            <a:picLocks noChangeAspect="1"/>
          </p:cNvPicPr>
          <p:nvPr/>
        </p:nvPicPr>
        <p:blipFill>
          <a:blip r:embed="rId3"/>
          <a:stretch>
            <a:fillRect/>
          </a:stretch>
        </p:blipFill>
        <p:spPr>
          <a:xfrm>
            <a:off x="516466" y="1626462"/>
            <a:ext cx="3106115" cy="4646748"/>
          </a:xfrm>
          <a:prstGeom prst="rect">
            <a:avLst/>
          </a:prstGeom>
        </p:spPr>
      </p:pic>
      <p:sp>
        <p:nvSpPr>
          <p:cNvPr id="5" name="Rektangel 4">
            <a:extLst>
              <a:ext uri="{FF2B5EF4-FFF2-40B4-BE49-F238E27FC236}">
                <a16:creationId xmlns:a16="http://schemas.microsoft.com/office/drawing/2014/main" id="{C3B9A4C9-0C33-4F03-9333-BC1DC8EE6A7C}"/>
              </a:ext>
            </a:extLst>
          </p:cNvPr>
          <p:cNvSpPr/>
          <p:nvPr/>
        </p:nvSpPr>
        <p:spPr>
          <a:xfrm>
            <a:off x="6027912" y="5967663"/>
            <a:ext cx="5325887" cy="827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ln w="0"/>
                <a:solidFill>
                  <a:schemeClr val="tx1"/>
                </a:solidFill>
                <a:effectLst>
                  <a:outerShdw blurRad="38100" dist="19050" dir="2700000" algn="tl" rotWithShape="0">
                    <a:schemeClr val="dk1">
                      <a:alpha val="40000"/>
                    </a:schemeClr>
                  </a:outerShdw>
                </a:effectLst>
              </a:rPr>
              <a:t>Albertslund Kommune,</a:t>
            </a:r>
          </a:p>
          <a:p>
            <a:pPr algn="ctr"/>
            <a:r>
              <a:rPr lang="da-DK" dirty="0">
                <a:ln w="0"/>
                <a:solidFill>
                  <a:schemeClr val="tx1"/>
                </a:solidFill>
                <a:effectLst>
                  <a:outerShdw blurRad="38100" dist="19050" dir="2700000" algn="tl" rotWithShape="0">
                    <a:schemeClr val="dk1">
                      <a:alpha val="40000"/>
                    </a:schemeClr>
                  </a:outerShdw>
                </a:effectLst>
              </a:rPr>
              <a:t>Økonomi- &amp; Stab</a:t>
            </a:r>
            <a:endParaRPr lang="da-DK" dirty="0"/>
          </a:p>
        </p:txBody>
      </p:sp>
    </p:spTree>
    <p:extLst>
      <p:ext uri="{BB962C8B-B14F-4D97-AF65-F5344CB8AC3E}">
        <p14:creationId xmlns:p14="http://schemas.microsoft.com/office/powerpoint/2010/main" val="64814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A1118-DC97-084F-8F67-7EA17DCF542E}"/>
              </a:ext>
            </a:extLst>
          </p:cNvPr>
          <p:cNvSpPr>
            <a:spLocks noGrp="1"/>
          </p:cNvSpPr>
          <p:nvPr>
            <p:ph type="title"/>
          </p:nvPr>
        </p:nvSpPr>
        <p:spPr/>
        <p:txBody>
          <a:bodyPr/>
          <a:lstStyle/>
          <a:p>
            <a:r>
              <a:rPr lang="da-DK" dirty="0"/>
              <a:t>Den 5. ferieuge</a:t>
            </a:r>
          </a:p>
        </p:txBody>
      </p:sp>
      <p:sp>
        <p:nvSpPr>
          <p:cNvPr id="3" name="Pladsholder til indhold 2">
            <a:extLst>
              <a:ext uri="{FF2B5EF4-FFF2-40B4-BE49-F238E27FC236}">
                <a16:creationId xmlns:a16="http://schemas.microsoft.com/office/drawing/2014/main" id="{4A373B2A-BAF9-9F48-B101-6FD0C94BB824}"/>
              </a:ext>
            </a:extLst>
          </p:cNvPr>
          <p:cNvSpPr>
            <a:spLocks noGrp="1"/>
          </p:cNvSpPr>
          <p:nvPr>
            <p:ph idx="1"/>
          </p:nvPr>
        </p:nvSpPr>
        <p:spPr>
          <a:xfrm>
            <a:off x="3606800" y="1626461"/>
            <a:ext cx="8068734" cy="4204757"/>
          </a:xfrm>
        </p:spPr>
        <p:txBody>
          <a:bodyPr>
            <a:noAutofit/>
          </a:bodyPr>
          <a:lstStyle/>
          <a:p>
            <a:r>
              <a:rPr lang="da-DK" dirty="0"/>
              <a:t>Hvis medarbejderen </a:t>
            </a:r>
            <a:r>
              <a:rPr lang="da-DK" i="1" dirty="0"/>
              <a:t>ikke</a:t>
            </a:r>
            <a:r>
              <a:rPr lang="da-DK" dirty="0"/>
              <a:t> har holdt den 5. ferieuge inden for ferieafholdelsesperioden (1. sept. til 31. dec. året efter), kan medarbejderen aftale med sin leder at få den overført til det næste ferieår.</a:t>
            </a:r>
          </a:p>
          <a:p>
            <a:r>
              <a:rPr lang="da-DK" dirty="0"/>
              <a:t>Ellers bliver den automatisk udbetalt – hvis medarbejderen er på fuld tid.</a:t>
            </a:r>
          </a:p>
          <a:p>
            <a:r>
              <a:rPr lang="da-DK" dirty="0"/>
              <a:t>Er medarbejderen på deltid, skal medarbejderen skriftligt bede om at få den udbetalt.</a:t>
            </a:r>
          </a:p>
        </p:txBody>
      </p:sp>
      <p:pic>
        <p:nvPicPr>
          <p:cNvPr id="9" name="Billede 8">
            <a:extLst>
              <a:ext uri="{FF2B5EF4-FFF2-40B4-BE49-F238E27FC236}">
                <a16:creationId xmlns:a16="http://schemas.microsoft.com/office/drawing/2014/main" id="{6D8CB19B-ECBE-7449-8FF7-8BAA421EE123}"/>
              </a:ext>
            </a:extLst>
          </p:cNvPr>
          <p:cNvPicPr>
            <a:picLocks noChangeAspect="1"/>
          </p:cNvPicPr>
          <p:nvPr/>
        </p:nvPicPr>
        <p:blipFill>
          <a:blip r:embed="rId3"/>
          <a:stretch>
            <a:fillRect/>
          </a:stretch>
        </p:blipFill>
        <p:spPr>
          <a:xfrm>
            <a:off x="304824" y="1871330"/>
            <a:ext cx="3080828" cy="4295554"/>
          </a:xfrm>
          <a:prstGeom prst="rect">
            <a:avLst/>
          </a:prstGeom>
        </p:spPr>
      </p:pic>
      <p:sp>
        <p:nvSpPr>
          <p:cNvPr id="5" name="Rektangel 4">
            <a:extLst>
              <a:ext uri="{FF2B5EF4-FFF2-40B4-BE49-F238E27FC236}">
                <a16:creationId xmlns:a16="http://schemas.microsoft.com/office/drawing/2014/main" id="{91321470-4A46-43B5-9B5A-344BDE656E9F}"/>
              </a:ext>
            </a:extLst>
          </p:cNvPr>
          <p:cNvSpPr/>
          <p:nvPr/>
        </p:nvSpPr>
        <p:spPr>
          <a:xfrm>
            <a:off x="6027912" y="5983705"/>
            <a:ext cx="5325887" cy="811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ln w="0"/>
                <a:solidFill>
                  <a:schemeClr val="tx1"/>
                </a:solidFill>
                <a:effectLst>
                  <a:outerShdw blurRad="38100" dist="19050" dir="2700000" algn="tl" rotWithShape="0">
                    <a:schemeClr val="dk1">
                      <a:alpha val="40000"/>
                    </a:schemeClr>
                  </a:outerShdw>
                </a:effectLst>
              </a:rPr>
              <a:t>Albertslund Kommune,</a:t>
            </a:r>
          </a:p>
          <a:p>
            <a:pPr algn="ctr"/>
            <a:r>
              <a:rPr lang="da-DK" dirty="0">
                <a:ln w="0"/>
                <a:solidFill>
                  <a:schemeClr val="tx1"/>
                </a:solidFill>
                <a:effectLst>
                  <a:outerShdw blurRad="38100" dist="19050" dir="2700000" algn="tl" rotWithShape="0">
                    <a:schemeClr val="dk1">
                      <a:alpha val="40000"/>
                    </a:schemeClr>
                  </a:outerShdw>
                </a:effectLst>
              </a:rPr>
              <a:t>Økonomi- &amp; Stab</a:t>
            </a:r>
            <a:endParaRPr lang="da-DK" dirty="0"/>
          </a:p>
        </p:txBody>
      </p:sp>
    </p:spTree>
    <p:extLst>
      <p:ext uri="{BB962C8B-B14F-4D97-AF65-F5344CB8AC3E}">
        <p14:creationId xmlns:p14="http://schemas.microsoft.com/office/powerpoint/2010/main" val="424892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TotalTime>
  <Words>1844</Words>
  <Application>Microsoft Office PowerPoint</Application>
  <PresentationFormat>Widescreen</PresentationFormat>
  <Paragraphs>168</Paragraphs>
  <Slides>21</Slides>
  <Notes>21</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21</vt:i4>
      </vt:variant>
    </vt:vector>
  </HeadingPairs>
  <TitlesOfParts>
    <vt:vector size="28" baseType="lpstr">
      <vt:lpstr>Arial</vt:lpstr>
      <vt:lpstr>Calibri</vt:lpstr>
      <vt:lpstr>Calibri Light</vt:lpstr>
      <vt:lpstr>Klavika</vt:lpstr>
      <vt:lpstr>Klavika Light</vt:lpstr>
      <vt:lpstr>Klavika Medium</vt:lpstr>
      <vt:lpstr>Office-tema</vt:lpstr>
      <vt:lpstr>Nye  ferieregler  i 2020</vt:lpstr>
      <vt:lpstr>Nye regler fra 1. sept. 2020: Samtidighedsferie</vt:lpstr>
      <vt:lpstr>Nye ferieregler: De vigtigste ændringer</vt:lpstr>
      <vt:lpstr>Den sjette ferieuge er anderledes</vt:lpstr>
      <vt:lpstr>Hvad får man i løn under ferien?</vt:lpstr>
      <vt:lpstr>Ferietillægget: Nu i tre rater</vt:lpstr>
      <vt:lpstr>Hvornår kan man holde sin ferie?</vt:lpstr>
      <vt:lpstr>De første fire ferieuger</vt:lpstr>
      <vt:lpstr>Den 5. ferieuge</vt:lpstr>
      <vt:lpstr>Den 6. ferieuge</vt:lpstr>
      <vt:lpstr>Ny mulighed: Ferie på forskud</vt:lpstr>
      <vt:lpstr>Ferie på forskud</vt:lpstr>
      <vt:lpstr>Ferie på forskud</vt:lpstr>
      <vt:lpstr>Lukkedage (§ 14)</vt:lpstr>
      <vt:lpstr>Lukkedage (§ 14)</vt:lpstr>
      <vt:lpstr>Lukkedage (§ 14)</vt:lpstr>
      <vt:lpstr>Lukkedage (§ 14)</vt:lpstr>
      <vt:lpstr>Elever efter erhvervsuddannelsesloven</vt:lpstr>
      <vt:lpstr>Elever efter erhvervsuddannelsesloven</vt:lpstr>
      <vt:lpstr>Praktikanter og studerende</vt:lpstr>
      <vt:lpstr>Konklusion: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Nye  ferieregler  i 2020</dc:title>
  <dc:creator>Tune Nyborg</dc:creator>
  <cp:lastModifiedBy>Rikke Brandt</cp:lastModifiedBy>
  <cp:revision>64</cp:revision>
  <dcterms:created xsi:type="dcterms:W3CDTF">2019-04-26T09:02:57Z</dcterms:created>
  <dcterms:modified xsi:type="dcterms:W3CDTF">2020-10-21T13:54:26Z</dcterms:modified>
</cp:coreProperties>
</file>