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99" r:id="rId5"/>
  </p:sldMasterIdLst>
  <p:notesMasterIdLst>
    <p:notesMasterId r:id="rId45"/>
  </p:notesMasterIdLst>
  <p:sldIdLst>
    <p:sldId id="4105" r:id="rId6"/>
    <p:sldId id="1906" r:id="rId7"/>
    <p:sldId id="4124" r:id="rId8"/>
    <p:sldId id="284" r:id="rId9"/>
    <p:sldId id="4107" r:id="rId10"/>
    <p:sldId id="4122" r:id="rId11"/>
    <p:sldId id="277" r:id="rId12"/>
    <p:sldId id="2027" r:id="rId13"/>
    <p:sldId id="4119" r:id="rId14"/>
    <p:sldId id="4127" r:id="rId15"/>
    <p:sldId id="434" r:id="rId16"/>
    <p:sldId id="1995" r:id="rId17"/>
    <p:sldId id="4110" r:id="rId18"/>
    <p:sldId id="4123" r:id="rId19"/>
    <p:sldId id="4116" r:id="rId20"/>
    <p:sldId id="4121" r:id="rId21"/>
    <p:sldId id="4120" r:id="rId22"/>
    <p:sldId id="4117" r:id="rId23"/>
    <p:sldId id="1879" r:id="rId24"/>
    <p:sldId id="1881" r:id="rId25"/>
    <p:sldId id="4118" r:id="rId26"/>
    <p:sldId id="4140" r:id="rId27"/>
    <p:sldId id="4128" r:id="rId28"/>
    <p:sldId id="4134" r:id="rId29"/>
    <p:sldId id="4125" r:id="rId30"/>
    <p:sldId id="4129" r:id="rId31"/>
    <p:sldId id="4126" r:id="rId32"/>
    <p:sldId id="4111" r:id="rId33"/>
    <p:sldId id="4114" r:id="rId34"/>
    <p:sldId id="4099" r:id="rId35"/>
    <p:sldId id="4142" r:id="rId36"/>
    <p:sldId id="4141" r:id="rId37"/>
    <p:sldId id="2066" r:id="rId38"/>
    <p:sldId id="4137" r:id="rId39"/>
    <p:sldId id="4139" r:id="rId40"/>
    <p:sldId id="4138" r:id="rId41"/>
    <p:sldId id="4131" r:id="rId42"/>
    <p:sldId id="4132" r:id="rId43"/>
    <p:sldId id="4100" r:id="rId44"/>
  </p:sldIdLst>
  <p:sldSz cx="12192000" cy="6858000"/>
  <p:notesSz cx="6797675" cy="9928225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5265"/>
    <a:srgbClr val="F4860C"/>
    <a:srgbClr val="2561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61269" autoAdjust="0"/>
  </p:normalViewPr>
  <p:slideViewPr>
    <p:cSldViewPr snapToGrid="0">
      <p:cViewPr varScale="1">
        <p:scale>
          <a:sx n="41" d="100"/>
          <a:sy n="41" d="100"/>
        </p:scale>
        <p:origin x="1636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5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viewProps" Target="view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8135"/>
          </a:xfrm>
          <a:prstGeom prst="rect">
            <a:avLst/>
          </a:prstGeom>
        </p:spPr>
        <p:txBody>
          <a:bodyPr vert="horz" lIns="96452" tIns="48225" rIns="96452" bIns="48225" rtlCol="0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60" cy="498135"/>
          </a:xfrm>
          <a:prstGeom prst="rect">
            <a:avLst/>
          </a:prstGeom>
        </p:spPr>
        <p:txBody>
          <a:bodyPr vert="horz" lIns="96452" tIns="48225" rIns="96452" bIns="48225" rtlCol="0"/>
          <a:lstStyle>
            <a:lvl1pPr algn="r">
              <a:defRPr sz="1300"/>
            </a:lvl1pPr>
          </a:lstStyle>
          <a:p>
            <a:fld id="{16F2D15E-98AB-4420-84D9-787E1EF94B00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52" tIns="48225" rIns="96452" bIns="48225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960"/>
            <a:ext cx="5438140" cy="3909239"/>
          </a:xfrm>
          <a:prstGeom prst="rect">
            <a:avLst/>
          </a:prstGeom>
        </p:spPr>
        <p:txBody>
          <a:bodyPr vert="horz" lIns="96452" tIns="48225" rIns="96452" bIns="48225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30092"/>
            <a:ext cx="2945660" cy="498134"/>
          </a:xfrm>
          <a:prstGeom prst="rect">
            <a:avLst/>
          </a:prstGeom>
        </p:spPr>
        <p:txBody>
          <a:bodyPr vert="horz" lIns="96452" tIns="48225" rIns="96452" bIns="48225" rtlCol="0" anchor="b"/>
          <a:lstStyle>
            <a:lvl1pPr algn="l">
              <a:defRPr sz="13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30092"/>
            <a:ext cx="2945660" cy="498134"/>
          </a:xfrm>
          <a:prstGeom prst="rect">
            <a:avLst/>
          </a:prstGeom>
        </p:spPr>
        <p:txBody>
          <a:bodyPr vert="horz" lIns="96452" tIns="48225" rIns="96452" bIns="48225" rtlCol="0" anchor="b"/>
          <a:lstStyle>
            <a:lvl1pPr algn="r">
              <a:defRPr sz="1300"/>
            </a:lvl1pPr>
          </a:lstStyle>
          <a:p>
            <a:fld id="{10D87BA2-3552-4D05-8100-BBFC602B51C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7905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Fremme på skærmen ved ankomst i salen </a:t>
            </a:r>
            <a:r>
              <a:rPr lang="da-DK">
                <a:sym typeface="Wingdings" panose="05000000000000000000" pitchFamily="2" charset="2"/>
              </a:rPr>
              <a:t>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5796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1045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000" dirty="0"/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7BA2-3552-4D05-8100-BBFC602B51C8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16687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7BA2-3552-4D05-8100-BBFC602B51C8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8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7842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356901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17202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7BA2-3552-4D05-8100-BBFC602B51C8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5545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7BA2-3552-4D05-8100-BBFC602B51C8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31756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06869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4341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CAC8-EECF-45B4-9E96-1C6915B7011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6076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9429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502742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072503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437037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841962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7234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905417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D87BA2-3552-4D05-8100-BBFC602B51C8}" type="slidenum">
              <a:rPr kumimoji="0" lang="da-DK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da-DK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17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062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790456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685474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86646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100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3500239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509141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38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996540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ACAC8-EECF-45B4-9E96-1C6915B70118}" type="slidenum">
              <a:rPr lang="da-DK" smtClean="0"/>
              <a:pPr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0754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9791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02116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4DACAC8-EECF-45B4-9E96-1C6915B70118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187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00726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D87BA2-3552-4D05-8100-BBFC602B51C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35892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96680-A7DC-4D92-B7E5-956285692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8C20D3-714E-4166-82C7-FBB0004DA4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4854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23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B8F2A-3C10-4604-914B-A12EFC6ED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9289F2-59CA-42AD-B7FF-FF0123DA8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7D764-70DA-4ECC-AEB9-CA9249D29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931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2D4B2-29E0-42E4-B50F-E7AF560CC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278309-11CC-4A70-985E-D8086540CC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EA8E7D-2103-46C7-9527-FA5EB2F3C9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83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29" y="135512"/>
            <a:ext cx="2359089" cy="3628486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60567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8" y="5368642"/>
            <a:ext cx="1058333" cy="132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552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8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1781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C62A-B3DE-4662-9315-CAC13BA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587"/>
            <a:ext cx="9144000" cy="208481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4451F7-4A77-4B04-B03D-92B8F0464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326"/>
            <a:ext cx="9144000" cy="827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D92FD9E-9894-450A-9B51-A925E9447B59}"/>
              </a:ext>
            </a:extLst>
          </p:cNvPr>
          <p:cNvSpPr txBox="1"/>
          <p:nvPr userDrawn="1"/>
        </p:nvSpPr>
        <p:spPr>
          <a:xfrm>
            <a:off x="354227" y="410265"/>
            <a:ext cx="690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Få hjælp til at styrke </a:t>
            </a:r>
            <a:b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</a:b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arbejdsmiljøet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61757" y="1827189"/>
            <a:ext cx="10515600" cy="3149007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2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enkelt hjørne afrundet 10">
            <a:extLst>
              <a:ext uri="{FF2B5EF4-FFF2-40B4-BE49-F238E27FC236}">
                <a16:creationId xmlns:a16="http://schemas.microsoft.com/office/drawing/2014/main" id="{52A8FAA7-B031-49B8-96DA-AFE7F810BB3B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046605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5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360E8507-07AD-413F-B985-3A6731ECA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515859" y="4596118"/>
            <a:ext cx="1363080" cy="17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8096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65262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76AE8E6E-8D71-4148-849E-46FF66BC6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9591633" y="4955370"/>
            <a:ext cx="2240225" cy="126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2407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40644593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79B2BF28-6D4C-4CB4-85A9-46DB8B88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339052" y="4515297"/>
            <a:ext cx="1432924" cy="1797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53478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2486459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D6CCB2E-0910-46B9-B641-31D7C40E2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9" y="3978275"/>
            <a:ext cx="1745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6076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15346418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5582231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3C6E87"/>
          </a:solidFill>
          <a:ln>
            <a:solidFill>
              <a:srgbClr val="3C6E87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87701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0D05277A-D20F-4F2F-9DA1-70EF68447B41}"/>
              </a:ext>
            </a:extLst>
          </p:cNvPr>
          <p:cNvSpPr/>
          <p:nvPr userDrawn="1"/>
        </p:nvSpPr>
        <p:spPr>
          <a:xfrm>
            <a:off x="838200" y="1748715"/>
            <a:ext cx="10515600" cy="4300797"/>
          </a:xfrm>
          <a:prstGeom prst="round1Rect">
            <a:avLst>
              <a:gd name="adj" fmla="val 930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1775650"/>
            <a:ext cx="10515599" cy="4284748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2720A246-C9EC-424F-9E26-FB4EF1030B54}"/>
              </a:ext>
            </a:extLst>
          </p:cNvPr>
          <p:cNvSpPr txBox="1">
            <a:spLocks/>
          </p:cNvSpPr>
          <p:nvPr userDrawn="1"/>
        </p:nvSpPr>
        <p:spPr>
          <a:xfrm>
            <a:off x="773722" y="270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lavika Bold" panose="020B0806040000020004" pitchFamily="34" charset="0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2917920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81C62A-B3DE-4662-9315-CAC13BA8EC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03587"/>
            <a:ext cx="9144000" cy="2084817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chemeClr val="bg1"/>
                </a:solidFill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44451F7-4A77-4B04-B03D-92B8F04649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05326"/>
            <a:ext cx="9144000" cy="827881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3D92FD9E-9894-450A-9B51-A925E9447B59}"/>
              </a:ext>
            </a:extLst>
          </p:cNvPr>
          <p:cNvSpPr txBox="1"/>
          <p:nvPr userDrawn="1"/>
        </p:nvSpPr>
        <p:spPr>
          <a:xfrm>
            <a:off x="354227" y="410265"/>
            <a:ext cx="69033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Få hjælp til at styrke </a:t>
            </a:r>
            <a:b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</a:br>
            <a:r>
              <a:rPr lang="da-DK" sz="6000" b="0" i="0" u="none" strike="noStrike" baseline="30000">
                <a:solidFill>
                  <a:schemeClr val="bg1"/>
                </a:solidFill>
                <a:latin typeface="Klavika Bold" panose="020B0806040000020004" pitchFamily="34" charset="0"/>
              </a:rPr>
              <a:t>arbejdsmiljøet</a:t>
            </a:r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261757" y="1827189"/>
            <a:ext cx="10515600" cy="3149007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3222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: enkelt hjørne afrundet 10">
            <a:extLst>
              <a:ext uri="{FF2B5EF4-FFF2-40B4-BE49-F238E27FC236}">
                <a16:creationId xmlns:a16="http://schemas.microsoft.com/office/drawing/2014/main" id="{52A8FAA7-B031-49B8-96DA-AFE7F810BB3B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8CECAC01-C14B-421B-92D6-A0711D3EB497}"/>
              </a:ext>
            </a:extLst>
          </p:cNvPr>
          <p:cNvSpPr/>
          <p:nvPr userDrawn="1"/>
        </p:nvSpPr>
        <p:spPr>
          <a:xfrm>
            <a:off x="10218318" y="190551"/>
            <a:ext cx="1500137" cy="1500137"/>
          </a:xfrm>
          <a:prstGeom prst="ellipse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2A7ACAA1-4C67-409B-8374-8AEA11F5F0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7500" y="283098"/>
            <a:ext cx="1338248" cy="1325563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13993310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239EFCE-105A-4966-AA5B-4213826B670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948353" y="500634"/>
            <a:ext cx="2359089" cy="3628486"/>
          </a:xfrm>
          <a:prstGeom prst="rect">
            <a:avLst/>
          </a:prstGeom>
        </p:spPr>
      </p:pic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4252290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CE83E1AB-CDBE-467D-AF30-42DDAF59029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10471752" y="5754792"/>
            <a:ext cx="1508867" cy="8487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500501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5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360E8507-07AD-413F-B985-3A6731ECAB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515859" y="4596118"/>
            <a:ext cx="1363080" cy="1703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90763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65262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website&#10;&#10;Description automatically generated">
            <a:extLst>
              <a:ext uri="{FF2B5EF4-FFF2-40B4-BE49-F238E27FC236}">
                <a16:creationId xmlns:a16="http://schemas.microsoft.com/office/drawing/2014/main" id="{76AE8E6E-8D71-4148-849E-46FF66BC67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60">
            <a:off x="9591633" y="4955370"/>
            <a:ext cx="2240225" cy="12601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4062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solidFill>
            <a:srgbClr val="3C6E87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79B2BF28-6D4C-4CB4-85A9-46DB8B88C7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339052" y="4515297"/>
            <a:ext cx="1432924" cy="17973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A5A80-B661-412D-8E6E-EFC9D50618B4}"/>
              </a:ext>
            </a:extLst>
          </p:cNvPr>
          <p:cNvGrpSpPr/>
          <p:nvPr userDrawn="1"/>
        </p:nvGrpSpPr>
        <p:grpSpPr>
          <a:xfrm>
            <a:off x="10218318" y="190551"/>
            <a:ext cx="1500137" cy="1500137"/>
            <a:chOff x="10218318" y="190551"/>
            <a:chExt cx="1500137" cy="1500137"/>
          </a:xfrm>
        </p:grpSpPr>
        <p:sp>
          <p:nvSpPr>
            <p:cNvPr id="16" name="Ellipse 5">
              <a:extLst>
                <a:ext uri="{FF2B5EF4-FFF2-40B4-BE49-F238E27FC236}">
                  <a16:creationId xmlns:a16="http://schemas.microsoft.com/office/drawing/2014/main" id="{106DF63A-ADD1-4E78-8DF3-1333A29BD248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7" name="Billede 7">
              <a:extLst>
                <a:ext uri="{FF2B5EF4-FFF2-40B4-BE49-F238E27FC236}">
                  <a16:creationId xmlns:a16="http://schemas.microsoft.com/office/drawing/2014/main" id="{7A0695C8-63C3-4717-A0F9-50862353F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0691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3272904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BD6CCB2E-0910-46B9-B641-31D7C40E2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699" y="3978275"/>
            <a:ext cx="1745673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48257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36748489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5C0B387-E8D1-4917-9804-F1DB4F8D3A6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</p:spTree>
    <p:extLst>
      <p:ext uri="{BB962C8B-B14F-4D97-AF65-F5344CB8AC3E}">
        <p14:creationId xmlns:p14="http://schemas.microsoft.com/office/powerpoint/2010/main" val="95345954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A5DFA209-38C8-4738-BF4B-4882486E4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B7AC8-96B8-4FFB-9586-7F6D454B6339}" type="datetimeFigureOut">
              <a:rPr lang="da-DK" smtClean="0"/>
              <a:t>09-06-2023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91B38350-1911-49B3-8D93-3F3C568E0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948447A-0E62-4773-8D9C-ECBB7E461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614AFB-1F34-45AB-A0E9-8D3E64F97066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1D6D87E-A49B-4B67-BD39-F078ED09C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latin typeface="Klavika Bold" panose="020B0806040000020004" pitchFamily="34" charset="0"/>
              </a:defRPr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78E70815-C379-405D-91B1-FD4EE13B1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solidFill>
            <a:srgbClr val="3C6E87"/>
          </a:solidFill>
          <a:ln>
            <a:solidFill>
              <a:srgbClr val="3C6E87"/>
            </a:solidFill>
          </a:ln>
        </p:spPr>
        <p:txBody>
          <a:bodyPr/>
          <a:lstStyle>
            <a:lvl1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1pPr>
            <a:lvl2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2pPr>
            <a:lvl3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3pPr>
            <a:lvl4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4pPr>
            <a:lvl5pPr>
              <a:defRPr>
                <a:solidFill>
                  <a:schemeClr val="bg1"/>
                </a:solidFill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97F8A2AA-DB0E-4478-8A02-99578ECA409F}"/>
              </a:ext>
            </a:extLst>
          </p:cNvPr>
          <p:cNvSpPr/>
          <p:nvPr userDrawn="1"/>
        </p:nvSpPr>
        <p:spPr>
          <a:xfrm>
            <a:off x="838200" y="1825626"/>
            <a:ext cx="10515600" cy="4351338"/>
          </a:xfrm>
          <a:prstGeom prst="round1Rect">
            <a:avLst>
              <a:gd name="adj" fmla="val 9306"/>
            </a:avLst>
          </a:prstGeom>
          <a:noFill/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F17B59B4-5ABA-428E-BDE5-5AC04AA1DCC7}"/>
              </a:ext>
            </a:extLst>
          </p:cNvPr>
          <p:cNvGrpSpPr/>
          <p:nvPr userDrawn="1"/>
        </p:nvGrpSpPr>
        <p:grpSpPr>
          <a:xfrm>
            <a:off x="10218318" y="190551"/>
            <a:ext cx="1500137" cy="1500137"/>
            <a:chOff x="10218318" y="190551"/>
            <a:chExt cx="1500137" cy="1500137"/>
          </a:xfrm>
        </p:grpSpPr>
        <p:sp>
          <p:nvSpPr>
            <p:cNvPr id="15" name="Ellipse 5">
              <a:extLst>
                <a:ext uri="{FF2B5EF4-FFF2-40B4-BE49-F238E27FC236}">
                  <a16:creationId xmlns:a16="http://schemas.microsoft.com/office/drawing/2014/main" id="{76827C41-DADE-4F99-B405-812FF5C6821C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6" name="Billede 7">
              <a:extLst>
                <a:ext uri="{FF2B5EF4-FFF2-40B4-BE49-F238E27FC236}">
                  <a16:creationId xmlns:a16="http://schemas.microsoft.com/office/drawing/2014/main" id="{C5BE82BF-3289-405E-B840-C049AD15AA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70461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slide"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ktangel: enkelt hjørne afrundet 12">
            <a:extLst>
              <a:ext uri="{FF2B5EF4-FFF2-40B4-BE49-F238E27FC236}">
                <a16:creationId xmlns:a16="http://schemas.microsoft.com/office/drawing/2014/main" id="{0D05277A-D20F-4F2F-9DA1-70EF68447B41}"/>
              </a:ext>
            </a:extLst>
          </p:cNvPr>
          <p:cNvSpPr/>
          <p:nvPr userDrawn="1"/>
        </p:nvSpPr>
        <p:spPr>
          <a:xfrm>
            <a:off x="838200" y="1748715"/>
            <a:ext cx="10515600" cy="4300797"/>
          </a:xfrm>
          <a:prstGeom prst="round1Rect">
            <a:avLst>
              <a:gd name="adj" fmla="val 9306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08E8C47D-7136-46C0-812C-8C1D534CA121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38201" y="1775650"/>
            <a:ext cx="10515599" cy="4284748"/>
          </a:xfrm>
        </p:spPr>
        <p:txBody>
          <a:bodyPr/>
          <a:lstStyle>
            <a:lvl1pPr>
              <a:defRPr>
                <a:latin typeface="Klavika Light" panose="020B0506040000020004" pitchFamily="34" charset="0"/>
              </a:defRPr>
            </a:lvl1pPr>
            <a:lvl2pPr>
              <a:defRPr>
                <a:latin typeface="Klavika Light" panose="020B0506040000020004" pitchFamily="34" charset="0"/>
              </a:defRPr>
            </a:lvl2pPr>
            <a:lvl3pPr>
              <a:defRPr>
                <a:latin typeface="Klavika Light" panose="020B0506040000020004" pitchFamily="34" charset="0"/>
              </a:defRPr>
            </a:lvl3pPr>
            <a:lvl4pPr>
              <a:defRPr>
                <a:latin typeface="Klavika Light" panose="020B0506040000020004" pitchFamily="34" charset="0"/>
              </a:defRPr>
            </a:lvl4pPr>
            <a:lvl5pPr>
              <a:defRPr>
                <a:latin typeface="Klavika Light" panose="020B0506040000020004" pitchFamily="34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D5CE097-B762-4AB4-93A2-A65A889BCC33}"/>
              </a:ext>
            </a:extLst>
          </p:cNvPr>
          <p:cNvSpPr/>
          <p:nvPr userDrawn="1"/>
        </p:nvSpPr>
        <p:spPr>
          <a:xfrm>
            <a:off x="773722" y="6138361"/>
            <a:ext cx="2098432" cy="614132"/>
          </a:xfrm>
          <a:prstGeom prst="rect">
            <a:avLst/>
          </a:prstGeom>
          <a:solidFill>
            <a:srgbClr val="3C6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C37FDBA9-3785-4CD6-A872-263F02754B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2" y="6043105"/>
            <a:ext cx="2224501" cy="553386"/>
          </a:xfrm>
          <a:prstGeom prst="rect">
            <a:avLst/>
          </a:prstGeom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2720A246-C9EC-424F-9E26-FB4EF1030B54}"/>
              </a:ext>
            </a:extLst>
          </p:cNvPr>
          <p:cNvSpPr txBox="1">
            <a:spLocks/>
          </p:cNvSpPr>
          <p:nvPr userDrawn="1"/>
        </p:nvSpPr>
        <p:spPr>
          <a:xfrm>
            <a:off x="773722" y="2707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Klavika Bold" panose="020B0806040000020004" pitchFamily="34" charset="0"/>
                <a:ea typeface="+mj-ea"/>
                <a:cs typeface="+mj-cs"/>
              </a:defRPr>
            </a:lvl1pPr>
          </a:lstStyle>
          <a:p>
            <a:r>
              <a:rPr lang="da-DK">
                <a:solidFill>
                  <a:schemeClr val="bg1"/>
                </a:solidFill>
              </a:rPr>
              <a:t>Klik for at redigere titeltypografien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10092203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/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369" y="368301"/>
            <a:ext cx="10337415" cy="82867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78369" y="1376365"/>
            <a:ext cx="5617633" cy="4927049"/>
          </a:xfrm>
        </p:spPr>
        <p:txBody>
          <a:bodyPr/>
          <a:lstStyle>
            <a:lvl1pPr>
              <a:lnSpc>
                <a:spcPct val="100000"/>
              </a:lnSpc>
              <a:buClr>
                <a:schemeClr val="accent2"/>
              </a:buClr>
              <a:defRPr/>
            </a:lvl1pPr>
            <a:lvl2pPr>
              <a:lnSpc>
                <a:spcPct val="100000"/>
              </a:lnSpc>
              <a:buClr>
                <a:schemeClr val="accent2"/>
              </a:buClr>
              <a:defRPr/>
            </a:lvl2pPr>
            <a:lvl3pPr>
              <a:lnSpc>
                <a:spcPct val="100000"/>
              </a:lnSpc>
              <a:buClr>
                <a:schemeClr val="accent2"/>
              </a:buClr>
              <a:defRPr/>
            </a:lvl3pPr>
            <a:lvl4pPr>
              <a:lnSpc>
                <a:spcPct val="100000"/>
              </a:lnSpc>
              <a:buClr>
                <a:schemeClr val="accent2"/>
              </a:buClr>
              <a:defRPr/>
            </a:lvl4pPr>
            <a:lvl5pPr>
              <a:lnSpc>
                <a:spcPct val="100000"/>
              </a:lnSpc>
              <a:buClr>
                <a:schemeClr val="accent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800850"/>
            <a:ext cx="12192000" cy="5715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4" hasCustomPrompt="1"/>
          </p:nvPr>
        </p:nvSpPr>
        <p:spPr>
          <a:xfrm>
            <a:off x="6576484" y="1376365"/>
            <a:ext cx="5137149" cy="4927049"/>
          </a:xfrm>
        </p:spPr>
        <p:txBody>
          <a:bodyPr>
            <a:normAutofit/>
          </a:bodyPr>
          <a:lstStyle>
            <a:lvl1pPr>
              <a:defRPr sz="1200" baseline="0"/>
            </a:lvl1pPr>
          </a:lstStyle>
          <a:p>
            <a:pPr marL="228594" marR="0" lvl="0" indent="-228594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Indsæt</a:t>
            </a:r>
            <a:r>
              <a:rPr lang="en-US" dirty="0"/>
              <a:t> </a:t>
            </a:r>
            <a:r>
              <a:rPr lang="en-US" dirty="0" err="1"/>
              <a:t>evt</a:t>
            </a:r>
            <a:r>
              <a:rPr lang="en-US" dirty="0"/>
              <a:t> et </a:t>
            </a:r>
            <a:r>
              <a:rPr lang="en-US" dirty="0" err="1"/>
              <a:t>billede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slet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478367" y="6489700"/>
            <a:ext cx="2743199" cy="233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AF5FED0E-F1AA-1F4C-81F5-9E4F6F89821B}" type="datetime3">
              <a:rPr lang="da-DK" smtClean="0"/>
              <a:pPr/>
              <a:t>09.06.2023</a:t>
            </a:fld>
            <a:endParaRPr lang="en-US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489700"/>
            <a:ext cx="3103033" cy="2338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Tahoma" charset="0"/>
                <a:ea typeface="Tahoma" charset="0"/>
                <a:cs typeface="Tahoma" charset="0"/>
              </a:defRPr>
            </a:lvl1pPr>
          </a:lstStyle>
          <a:p>
            <a:fld id="{1B61BDEE-B3AD-2543-AC7D-62318BC2E52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3221565" y="6489700"/>
            <a:ext cx="5389035" cy="2304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9165" y="368301"/>
            <a:ext cx="714471" cy="51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50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D03E06E-6AB7-4CF6-9594-780C4A6EB960}"/>
              </a:ext>
            </a:extLst>
          </p:cNvPr>
          <p:cNvSpPr/>
          <p:nvPr userDrawn="1"/>
        </p:nvSpPr>
        <p:spPr>
          <a:xfrm>
            <a:off x="838200" y="1161356"/>
            <a:ext cx="10515600" cy="4930686"/>
          </a:xfrm>
          <a:prstGeom prst="round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600" cy="493068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02652BB5-8BFA-4274-8BC4-7E55970954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904621" y="50322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04901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30" y="135513"/>
            <a:ext cx="2359089" cy="3628487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02817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30" y="135513"/>
            <a:ext cx="2359089" cy="3628487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1125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9" y="5368642"/>
            <a:ext cx="1058333" cy="1327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117575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9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40739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9" y="5368642"/>
            <a:ext cx="1058333" cy="13275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7442989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1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9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90821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27961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599" cy="498973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7828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5">
            <a:extLst>
              <a:ext uri="{FF2B5EF4-FFF2-40B4-BE49-F238E27FC236}">
                <a16:creationId xmlns:a16="http://schemas.microsoft.com/office/drawing/2014/main" id="{6CD8AE48-74B3-4542-B1B8-8744C9C04B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9238" flipH="1">
            <a:off x="8503029" y="135512"/>
            <a:ext cx="2359089" cy="3628486"/>
          </a:xfrm>
          <a:prstGeom prst="rect">
            <a:avLst/>
          </a:prstGeom>
        </p:spPr>
      </p:pic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392691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6" name="Picture 5" descr="A picture containing text, businesscard, screenshot, vector graphics&#10;&#10;Description automatically generated">
            <a:extLst>
              <a:ext uri="{FF2B5EF4-FFF2-40B4-BE49-F238E27FC236}">
                <a16:creationId xmlns:a16="http://schemas.microsoft.com/office/drawing/2014/main" id="{B843DCF0-23F9-424A-AE0C-62C1D4E86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313">
            <a:off x="10891118" y="5368642"/>
            <a:ext cx="1058333" cy="13275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8702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BBCBA-35F5-463D-8C06-00EEDCCF5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952ECE-3428-4820-ADB3-518EB0A04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1356"/>
            <a:ext cx="10515599" cy="483230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240426134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Billede 5">
            <a:extLst>
              <a:ext uri="{FF2B5EF4-FFF2-40B4-BE49-F238E27FC236}">
                <a16:creationId xmlns:a16="http://schemas.microsoft.com/office/drawing/2014/main" id="{69279965-81BD-4C55-A5E7-20105CA201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1328">
            <a:off x="10817598" y="4984700"/>
            <a:ext cx="1072404" cy="1685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00786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79836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5" name="Billede 12">
            <a:extLst>
              <a:ext uri="{FF2B5EF4-FFF2-40B4-BE49-F238E27FC236}">
                <a16:creationId xmlns:a16="http://schemas.microsoft.com/office/drawing/2014/main" id="{84F4881E-223E-461B-88DA-77900F95F0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1577" y="5751012"/>
            <a:ext cx="1324445" cy="85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310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Billede 14" descr="Et billede, der indeholder tekst, tilbehør, visitkort&#10;&#10;Automatisk genereret beskrivelse">
            <a:extLst>
              <a:ext uri="{FF2B5EF4-FFF2-40B4-BE49-F238E27FC236}">
                <a16:creationId xmlns:a16="http://schemas.microsoft.com/office/drawing/2014/main" id="{284B4DB8-90D4-471F-8047-ECC557130F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1264">
            <a:off x="10837223" y="5333278"/>
            <a:ext cx="1033150" cy="1291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298925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Single Corner Rounded 6">
            <a:extLst>
              <a:ext uri="{FF2B5EF4-FFF2-40B4-BE49-F238E27FC236}">
                <a16:creationId xmlns:a16="http://schemas.microsoft.com/office/drawing/2014/main" id="{F5717F28-0956-4FB2-95D1-BA4A16EBAB0E}"/>
              </a:ext>
            </a:extLst>
          </p:cNvPr>
          <p:cNvSpPr/>
          <p:nvPr userDrawn="1"/>
        </p:nvSpPr>
        <p:spPr>
          <a:xfrm>
            <a:off x="838200" y="1187230"/>
            <a:ext cx="10515600" cy="4989733"/>
          </a:xfrm>
          <a:prstGeom prst="round1Rect">
            <a:avLst/>
          </a:prstGeom>
          <a:solidFill>
            <a:schemeClr val="bg1"/>
          </a:solidFill>
          <a:ln w="38100">
            <a:solidFill>
              <a:srgbClr val="3C6E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359859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76276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045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187229"/>
            <a:ext cx="10515600" cy="498973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5793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84432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186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B77382-6E13-4AC1-99BA-D2BD60651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B2A8F9-A971-4FA7-9509-BF437719F5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9790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178074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740989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82092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438324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83048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256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5228-B458-4C81-AEFF-64A31A75E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5E7BE6-5240-4F10-8565-872609B17B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232C83-4992-4ECB-A91E-ED7B5B0B6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3552992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13514-DA7D-40C9-964F-A2779490F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D886F4-AB9A-4F97-9489-BCF12FE0A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D83838-7C97-4358-AB42-68B604E2A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DF9973-0B71-4C32-9D49-5462843F19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699776-502C-4A2C-9AF2-3E83266704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47525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68187-8B2A-4A43-B917-F77A373E1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K"/>
          </a:p>
        </p:txBody>
      </p:sp>
    </p:spTree>
    <p:extLst>
      <p:ext uri="{BB962C8B-B14F-4D97-AF65-F5344CB8AC3E}">
        <p14:creationId xmlns:p14="http://schemas.microsoft.com/office/powerpoint/2010/main" val="1838710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48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image" Target="../media/image1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6E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8677FC-3B76-4271-BEF9-CD05A10BC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27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F0F68-B51B-4FF2-9866-14BB70206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161356"/>
            <a:ext cx="10515600" cy="48323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K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04CDD368-D5D0-4B24-B186-D6217D5EC92B}"/>
              </a:ext>
            </a:extLst>
          </p:cNvPr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80" y="6147172"/>
            <a:ext cx="2224501" cy="55338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004B0E86-05DB-4BA4-9157-4FE6C74D7432}"/>
              </a:ext>
            </a:extLst>
          </p:cNvPr>
          <p:cNvGrpSpPr/>
          <p:nvPr userDrawn="1"/>
        </p:nvGrpSpPr>
        <p:grpSpPr>
          <a:xfrm>
            <a:off x="11148334" y="131520"/>
            <a:ext cx="909695" cy="909695"/>
            <a:chOff x="10218318" y="190551"/>
            <a:chExt cx="1500137" cy="1500137"/>
          </a:xfrm>
        </p:grpSpPr>
        <p:sp>
          <p:nvSpPr>
            <p:cNvPr id="6" name="Ellipse 5">
              <a:extLst>
                <a:ext uri="{FF2B5EF4-FFF2-40B4-BE49-F238E27FC236}">
                  <a16:creationId xmlns:a16="http://schemas.microsoft.com/office/drawing/2014/main" id="{510A4936-DF00-4DDB-BA59-1F436FA0FC69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8" name="Billede 7">
              <a:extLst>
                <a:ext uri="{FF2B5EF4-FFF2-40B4-BE49-F238E27FC236}">
                  <a16:creationId xmlns:a16="http://schemas.microsoft.com/office/drawing/2014/main" id="{056F86FA-6E34-4897-BFB7-F9239C6E60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1967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732" r:id="rId39"/>
    <p:sldLayoutId id="2147483733" r:id="rId40"/>
    <p:sldLayoutId id="2147483734" r:id="rId41"/>
    <p:sldLayoutId id="2147483735" r:id="rId42"/>
    <p:sldLayoutId id="2147483736" r:id="rId43"/>
    <p:sldLayoutId id="2147483737" r:id="rId44"/>
    <p:sldLayoutId id="2147483738" r:id="rId4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267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114634"/>
            <a:ext cx="10515600" cy="48523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FF6C8E38-AB43-4D7A-82D2-2F58912AA9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06" y="6219983"/>
            <a:ext cx="1768337" cy="54578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77F6F1A-7A68-47D5-A660-446DB577D35A}"/>
              </a:ext>
            </a:extLst>
          </p:cNvPr>
          <p:cNvGrpSpPr/>
          <p:nvPr userDrawn="1"/>
        </p:nvGrpSpPr>
        <p:grpSpPr>
          <a:xfrm>
            <a:off x="11148334" y="131520"/>
            <a:ext cx="909695" cy="909695"/>
            <a:chOff x="10218318" y="190551"/>
            <a:chExt cx="1500137" cy="1500137"/>
          </a:xfrm>
        </p:grpSpPr>
        <p:sp>
          <p:nvSpPr>
            <p:cNvPr id="13" name="Ellipse 5">
              <a:extLst>
                <a:ext uri="{FF2B5EF4-FFF2-40B4-BE49-F238E27FC236}">
                  <a16:creationId xmlns:a16="http://schemas.microsoft.com/office/drawing/2014/main" id="{73D564FF-DF19-4112-B8D7-5A04B6AB3814}"/>
                </a:ext>
              </a:extLst>
            </p:cNvPr>
            <p:cNvSpPr/>
            <p:nvPr userDrawn="1"/>
          </p:nvSpPr>
          <p:spPr>
            <a:xfrm>
              <a:off x="10218318" y="190551"/>
              <a:ext cx="1500137" cy="1500137"/>
            </a:xfrm>
            <a:prstGeom prst="ellipse">
              <a:avLst/>
            </a:prstGeom>
            <a:solidFill>
              <a:srgbClr val="3C6E8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pic>
          <p:nvPicPr>
            <p:cNvPr id="14" name="Billede 7">
              <a:extLst>
                <a:ext uri="{FF2B5EF4-FFF2-40B4-BE49-F238E27FC236}">
                  <a16:creationId xmlns:a16="http://schemas.microsoft.com/office/drawing/2014/main" id="{CD6187AC-577D-47B6-A613-B220E1A7F4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07500" y="283098"/>
              <a:ext cx="1338248" cy="13255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110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2.png"/><Relationship Id="rId5" Type="http://schemas.openxmlformats.org/officeDocument/2006/relationships/image" Target="../media/image23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bejdsmilj&#248;web.dk/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6BA9D0-ACCC-3EDE-A909-F2530F827B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19547"/>
            <a:ext cx="12099533" cy="258908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44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sz="44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98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Krav i arbejdet  </a:t>
            </a:r>
            <a:br>
              <a:rPr lang="da-DK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da-DK" i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da-DK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ening, klarhed og beredskab</a:t>
            </a:r>
            <a:br>
              <a:rPr lang="da-DK" sz="49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8000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B60B567-FB5B-AE0D-3CC9-7F77E7FE9E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425" y="4862921"/>
            <a:ext cx="9144000" cy="1655762"/>
          </a:xfrm>
        </p:spPr>
        <p:txBody>
          <a:bodyPr>
            <a:normAutofit/>
          </a:bodyPr>
          <a:lstStyle/>
          <a:p>
            <a:r>
              <a:rPr lang="da-DK" sz="2800" b="1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Albertslund Kommune fredag 9. juni 2023</a:t>
            </a:r>
            <a:endParaRPr lang="da-DK" sz="2800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E2AC89C8-AE3A-528D-E153-688DD0049CB4}"/>
              </a:ext>
            </a:extLst>
          </p:cNvPr>
          <p:cNvSpPr/>
          <p:nvPr/>
        </p:nvSpPr>
        <p:spPr>
          <a:xfrm>
            <a:off x="81455" y="762002"/>
            <a:ext cx="519405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da-DK" sz="8000" cap="none" spc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4860C"/>
                </a:solidFill>
                <a:effectLst/>
              </a:rPr>
              <a:t>Velkomme</a:t>
            </a:r>
            <a:r>
              <a:rPr lang="da-DK" sz="8000" b="1" cap="none" spc="0">
                <a:ln w="12700">
                  <a:solidFill>
                    <a:schemeClr val="accent5"/>
                  </a:solidFill>
                  <a:prstDash val="solid"/>
                </a:ln>
                <a:solidFill>
                  <a:srgbClr val="F4860C"/>
                </a:solidFill>
                <a:effectLst/>
              </a:rPr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40316964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5E45-85BD-C172-73F8-6C292F4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006" y="290152"/>
            <a:ext cx="10705729" cy="602671"/>
          </a:xfrm>
        </p:spPr>
        <p:txBody>
          <a:bodyPr>
            <a:normAutofit fontScale="90000"/>
          </a:bodyPr>
          <a:lstStyle/>
          <a:p>
            <a:r>
              <a:rPr lang="da-DK"/>
              <a:t>Positive faktorer i det psykiske arbejdsmiljø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2C398378-5D40-4C74-AF65-7C2AC12F1503}"/>
              </a:ext>
            </a:extLst>
          </p:cNvPr>
          <p:cNvSpPr txBox="1"/>
          <p:nvPr/>
        </p:nvSpPr>
        <p:spPr>
          <a:xfrm>
            <a:off x="435006" y="1320484"/>
            <a:ext cx="8113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/>
              <a:t>Mening</a:t>
            </a:r>
            <a:br>
              <a:rPr lang="da-DK" sz="3200"/>
            </a:br>
            <a:r>
              <a:rPr lang="da-DK" sz="3200"/>
              <a:t>fx fælles vi, stolthed, gøre en forskel …</a:t>
            </a:r>
          </a:p>
        </p:txBody>
      </p:sp>
      <p:pic>
        <p:nvPicPr>
          <p:cNvPr id="13" name="Billede 12" descr="Et billede, der indeholder tekst, tegning, håndskrift, Børnekunst&#10;&#10;Automatisk genereret beskrivelse">
            <a:extLst>
              <a:ext uri="{FF2B5EF4-FFF2-40B4-BE49-F238E27FC236}">
                <a16:creationId xmlns:a16="http://schemas.microsoft.com/office/drawing/2014/main" id="{94209912-CD8E-1857-E53E-2CA0EEE23F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7" b="4231"/>
          <a:stretch/>
        </p:blipFill>
        <p:spPr>
          <a:xfrm rot="1224146">
            <a:off x="8696234" y="1310806"/>
            <a:ext cx="3313155" cy="3767377"/>
          </a:xfrm>
          <a:prstGeom prst="rect">
            <a:avLst/>
          </a:prstGeom>
        </p:spPr>
      </p:pic>
      <p:sp>
        <p:nvSpPr>
          <p:cNvPr id="10" name="Tekstfelt 9">
            <a:extLst>
              <a:ext uri="{FF2B5EF4-FFF2-40B4-BE49-F238E27FC236}">
                <a16:creationId xmlns:a16="http://schemas.microsoft.com/office/drawing/2014/main" id="{96B6F7FE-FF7F-B3AB-DFB6-756315047E9B}"/>
              </a:ext>
            </a:extLst>
          </p:cNvPr>
          <p:cNvSpPr txBox="1"/>
          <p:nvPr/>
        </p:nvSpPr>
        <p:spPr>
          <a:xfrm>
            <a:off x="435006" y="2861534"/>
            <a:ext cx="790761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/>
              <a:t>Klarhed</a:t>
            </a:r>
          </a:p>
          <a:p>
            <a:r>
              <a:rPr lang="da-DK" sz="3200"/>
              <a:t>fx prioritering, sammenhæng, rammer </a:t>
            </a:r>
            <a:r>
              <a:rPr lang="da-DK" sz="3200">
                <a:solidFill>
                  <a:srgbClr val="256171"/>
                </a:solidFill>
              </a:rPr>
              <a:t>…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A6465448-ABE2-B736-0F5C-580CD4979008}"/>
              </a:ext>
            </a:extLst>
          </p:cNvPr>
          <p:cNvSpPr txBox="1"/>
          <p:nvPr/>
        </p:nvSpPr>
        <p:spPr>
          <a:xfrm>
            <a:off x="480025" y="4229626"/>
            <a:ext cx="54285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200" b="1" dirty="0"/>
              <a:t>Beredskab</a:t>
            </a:r>
          </a:p>
          <a:p>
            <a:r>
              <a:rPr lang="da-DK" sz="3200" dirty="0"/>
              <a:t>fx samarbejde, støtte/sparring, værn …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0C85D41-AF7C-6113-5E3D-6CB7B0A5838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4" t="22844" r="29154" b="26296"/>
          <a:stretch/>
        </p:blipFill>
        <p:spPr>
          <a:xfrm>
            <a:off x="10158100" y="4087244"/>
            <a:ext cx="1803513" cy="26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250BC3-6E02-E946-56DB-63F72DE6DA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0991" t="22845" r="28877" b="26729"/>
          <a:stretch/>
        </p:blipFill>
        <p:spPr>
          <a:xfrm>
            <a:off x="8138618" y="3457857"/>
            <a:ext cx="1868336" cy="2632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8819709-EB42-C2D2-FB9A-7AFE23D7DAC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44" t="22845" r="28876" b="26729"/>
          <a:stretch/>
        </p:blipFill>
        <p:spPr>
          <a:xfrm>
            <a:off x="6089417" y="4127909"/>
            <a:ext cx="1868336" cy="2665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31374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E161D6D2-DF35-4DF5-E67F-B51CCB28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Endnu en positiv faktor: restitution …</a:t>
            </a:r>
          </a:p>
        </p:txBody>
      </p:sp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D692A00-1062-4B00-9B04-B5CA97A3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26995"/>
            <a:ext cx="10515600" cy="4849967"/>
          </a:xfrm>
        </p:spPr>
        <p:txBody>
          <a:bodyPr>
            <a:normAutofit fontScale="92500"/>
          </a:bodyPr>
          <a:lstStyle/>
          <a:p>
            <a:pPr marL="182562" lvl="1" indent="0">
              <a:buNone/>
            </a:pPr>
            <a:r>
              <a:rPr lang="da-DK" sz="4000" b="1">
                <a:latin typeface="Calibri" panose="020F0502020204030204" pitchFamily="34" charset="0"/>
                <a:cs typeface="Calibri" panose="020F0502020204030204" pitchFamily="34" charset="0"/>
              </a:rPr>
              <a:t>Restitution handler om pauser og hvileperioder til </a:t>
            </a:r>
            <a:br>
              <a:rPr lang="da-DK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da-DK" sz="4000" b="1">
                <a:latin typeface="Calibri" panose="020F0502020204030204" pitchFamily="34" charset="0"/>
                <a:cs typeface="Calibri" panose="020F0502020204030204" pitchFamily="34" charset="0"/>
              </a:rPr>
              <a:t>at koble af fysisk og mentalt både i løbet af arbejdsdagen og mellem arbejdsdagene.</a:t>
            </a:r>
          </a:p>
          <a:p>
            <a:pPr marL="182562" lvl="1" indent="0">
              <a:buNone/>
            </a:pPr>
            <a:endParaRPr lang="da-DK" sz="4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2" lvl="1" indent="0">
              <a:buNone/>
            </a:pPr>
            <a:r>
              <a:rPr lang="da-DK" sz="4000" b="1">
                <a:latin typeface="Calibri" panose="020F0502020204030204" pitchFamily="34" charset="0"/>
                <a:cs typeface="Calibri" panose="020F0502020204030204" pitchFamily="34" charset="0"/>
              </a:rPr>
              <a:t>Restitution handler også om, at arbejdet er planlagt og tilrettelagt, så der er mulighed for variation mellem intensive og mindre intensive opgaver.</a:t>
            </a:r>
          </a:p>
          <a:p>
            <a:pPr marL="182562" lvl="1" indent="0">
              <a:buNone/>
            </a:pPr>
            <a:endParaRPr lang="da-DK" sz="4000" i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562" lvl="1" indent="0" algn="r">
              <a:buNone/>
            </a:pPr>
            <a:r>
              <a:rPr lang="da-DK" sz="3000" b="1">
                <a:latin typeface="Calibri" panose="020F0502020204030204" pitchFamily="34" charset="0"/>
                <a:cs typeface="Calibri" panose="020F0502020204030204" pitchFamily="34" charset="0"/>
              </a:rPr>
              <a:t>(AT-vejledning </a:t>
            </a:r>
            <a:r>
              <a:rPr lang="da-DK" sz="2600" b="1"/>
              <a:t>4.1.1-1</a:t>
            </a:r>
            <a:r>
              <a:rPr lang="da-DK" sz="3000" b="1">
                <a:latin typeface="Calibri" panose="020F0502020204030204" pitchFamily="34" charset="0"/>
                <a:cs typeface="Calibri" panose="020F0502020204030204" pitchFamily="34" charset="0"/>
              </a:rPr>
              <a:t>. Stor arbejdsmængde og tidspres)</a:t>
            </a:r>
          </a:p>
          <a:p>
            <a:pPr marL="182562" lvl="1" indent="0">
              <a:buNone/>
            </a:pPr>
            <a:endParaRPr lang="da-DK" sz="4000" b="1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16675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16123BD-BA7D-081A-ECD5-0A4202594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076325"/>
            <a:ext cx="5181600" cy="510063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4000" b="1"/>
              <a:t>Restitution er </a:t>
            </a:r>
            <a:r>
              <a:rPr lang="en-US" sz="4000" b="1" err="1"/>
              <a:t>afgørende</a:t>
            </a:r>
            <a:r>
              <a:rPr lang="en-US" sz="4000" b="1"/>
              <a:t> for </a:t>
            </a:r>
            <a:r>
              <a:rPr lang="en-US" sz="4000" b="1" err="1"/>
              <a:t>opgaveløsning</a:t>
            </a:r>
            <a:r>
              <a:rPr lang="en-US" sz="4000" b="1"/>
              <a:t>  </a:t>
            </a:r>
            <a:r>
              <a:rPr lang="en-US" sz="4000" b="1" err="1"/>
              <a:t>og</a:t>
            </a:r>
            <a:r>
              <a:rPr lang="en-US" sz="4000" b="1"/>
              <a:t>  </a:t>
            </a:r>
            <a:r>
              <a:rPr lang="en-US" sz="4000" b="1" err="1"/>
              <a:t>helbred</a:t>
            </a:r>
            <a:endParaRPr lang="en-US" sz="4000" b="1"/>
          </a:p>
          <a:p>
            <a:endParaRPr lang="en-US" sz="4000" b="1"/>
          </a:p>
          <a:p>
            <a:endParaRPr lang="en-US" sz="4000" b="1"/>
          </a:p>
          <a:p>
            <a:pPr marL="0" indent="0">
              <a:buNone/>
            </a:pPr>
            <a:r>
              <a:rPr lang="en-US" sz="4000" b="1"/>
              <a:t>Fællesskabende pauser er </a:t>
            </a:r>
            <a:r>
              <a:rPr lang="en-US" sz="4000" b="1" err="1"/>
              <a:t>vigtige</a:t>
            </a:r>
            <a:endParaRPr lang="en-US" sz="4000" b="1"/>
          </a:p>
          <a:p>
            <a:endParaRPr lang="en-US" sz="4000" b="1"/>
          </a:p>
          <a:p>
            <a:endParaRPr lang="en-US" sz="4000" b="1"/>
          </a:p>
          <a:p>
            <a:endParaRPr lang="en-US" sz="4000" b="1"/>
          </a:p>
          <a:p>
            <a:pPr marL="0" indent="0">
              <a:buNone/>
            </a:pPr>
            <a:r>
              <a:rPr lang="en-US" sz="4000" b="1" err="1"/>
              <a:t>Teknologi</a:t>
            </a:r>
            <a:r>
              <a:rPr lang="en-US" sz="4000" b="1"/>
              <a:t> </a:t>
            </a:r>
            <a:r>
              <a:rPr lang="en-US" sz="4000" b="1" err="1"/>
              <a:t>og</a:t>
            </a:r>
            <a:r>
              <a:rPr lang="en-US" sz="4000" b="1"/>
              <a:t> restitution</a:t>
            </a:r>
          </a:p>
          <a:p>
            <a:endParaRPr lang="en-US" b="1"/>
          </a:p>
          <a:p>
            <a:endParaRPr lang="en-US"/>
          </a:p>
        </p:txBody>
      </p:sp>
      <p:pic>
        <p:nvPicPr>
          <p:cNvPr id="7" name="Pladsholder til indhold 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722CCAD9-7E82-3D89-A9CF-7B2B7E2D374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"/>
          <a:stretch/>
        </p:blipFill>
        <p:spPr>
          <a:xfrm rot="1061009">
            <a:off x="6176988" y="572126"/>
            <a:ext cx="4818508" cy="6759907"/>
          </a:xfrm>
        </p:spPr>
      </p:pic>
    </p:spTree>
    <p:extLst>
      <p:ext uri="{BB962C8B-B14F-4D97-AF65-F5344CB8AC3E}">
        <p14:creationId xmlns:p14="http://schemas.microsoft.com/office/powerpoint/2010/main" val="430317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86A93-08FA-7B59-A046-755C8B5E3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15" y="-1426369"/>
            <a:ext cx="10515600" cy="2852737"/>
          </a:xfrm>
        </p:spPr>
        <p:txBody>
          <a:bodyPr/>
          <a:lstStyle/>
          <a:p>
            <a:r>
              <a:rPr lang="da-DK">
                <a:solidFill>
                  <a:schemeClr val="accent1"/>
                </a:solidFill>
              </a:rPr>
              <a:t>Pause …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DC834A8C-F541-7CEB-9388-1CEB9712A7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416" t="24931" r="9073" b="14307"/>
          <a:stretch/>
        </p:blipFill>
        <p:spPr>
          <a:xfrm>
            <a:off x="3924729" y="873313"/>
            <a:ext cx="5455577" cy="4841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8396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5E45-85BD-C172-73F8-6C292F4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673" y="325368"/>
            <a:ext cx="10515600" cy="602671"/>
          </a:xfrm>
        </p:spPr>
        <p:txBody>
          <a:bodyPr>
            <a:normAutofit fontScale="90000"/>
          </a:bodyPr>
          <a:lstStyle/>
          <a:p>
            <a:r>
              <a:rPr lang="da-DK"/>
              <a:t>Mening, klarhed og beredskab …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98819709-EB42-C2D2-FB9A-7AFE23D7DA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4" t="22845" r="28876" b="26729"/>
          <a:stretch/>
        </p:blipFill>
        <p:spPr>
          <a:xfrm>
            <a:off x="155673" y="1294545"/>
            <a:ext cx="3802238" cy="54250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4250BC3-6E02-E946-56DB-63F72DE6DA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1" t="22845" r="28877" b="26729"/>
          <a:stretch/>
        </p:blipFill>
        <p:spPr>
          <a:xfrm>
            <a:off x="4064716" y="1294545"/>
            <a:ext cx="3850518" cy="542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E0C85D41-AF7C-6113-5E3D-6CB7B0A5838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44" t="22844" r="28623" b="26296"/>
          <a:stretch/>
        </p:blipFill>
        <p:spPr>
          <a:xfrm>
            <a:off x="8022039" y="1294544"/>
            <a:ext cx="3817661" cy="5425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65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4BF54-EB14-7C24-816C-022F3D0C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Mening …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1E4469BE-65B5-BB09-2C7F-B1E1133CAF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1136" t="22839" r="28853" b="26112"/>
          <a:stretch/>
        </p:blipFill>
        <p:spPr>
          <a:xfrm>
            <a:off x="7485286" y="1051709"/>
            <a:ext cx="3713582" cy="53287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14A33975-E93C-A1B6-FF04-622E2CA9FBD5}"/>
              </a:ext>
            </a:extLst>
          </p:cNvPr>
          <p:cNvSpPr txBox="1"/>
          <p:nvPr/>
        </p:nvSpPr>
        <p:spPr>
          <a:xfrm>
            <a:off x="1218192" y="1592409"/>
            <a:ext cx="637906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/>
              <a:t>Oplevelsen af mening i jobbet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/>
              <a:t>Tydeliggør arbejdets formål og værdi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/>
              <a:t>Glæden ved og stoltheden over at bidrage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a-DK" sz="3600" dirty="0"/>
              <a:t>Føle ansvar og tage ansvar for opgaven/borgerne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25036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6F572C-BAB8-0EE7-9B14-95564C9ED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843" y="1292087"/>
            <a:ext cx="9640957" cy="4790661"/>
          </a:xfrm>
        </p:spPr>
        <p:txBody>
          <a:bodyPr>
            <a:normAutofit fontScale="92500" lnSpcReduction="10000"/>
          </a:bodyPr>
          <a:lstStyle/>
          <a:p>
            <a:endParaRPr lang="da-DK" i="1"/>
          </a:p>
          <a:p>
            <a:pPr marL="0" indent="0">
              <a:buNone/>
            </a:pPr>
            <a:r>
              <a:rPr lang="da-DK" sz="6500" i="1"/>
              <a:t>”Kerneopgaven er den overordnede opgave, en given organisatorisk enhed har for at skabe værdi for borgerne.”</a:t>
            </a:r>
          </a:p>
          <a:p>
            <a:pPr marL="0" indent="0">
              <a:buNone/>
            </a:pPr>
            <a:endParaRPr lang="da-DK"/>
          </a:p>
          <a:p>
            <a:pPr marL="0" indent="0" algn="r">
              <a:buNone/>
            </a:pPr>
            <a:r>
              <a:rPr lang="da-DK"/>
              <a:t>Peter Hasle, professor og arbejdsmiljøforsker</a:t>
            </a:r>
          </a:p>
        </p:txBody>
      </p:sp>
    </p:spTree>
    <p:extLst>
      <p:ext uri="{BB962C8B-B14F-4D97-AF65-F5344CB8AC3E}">
        <p14:creationId xmlns:p14="http://schemas.microsoft.com/office/powerpoint/2010/main" val="3139600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D49531D6-2CF0-3BF8-2F6A-00013140D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Det organisatoriske fællesskab – værktøj 1 </a:t>
            </a:r>
          </a:p>
        </p:txBody>
      </p:sp>
      <p:pic>
        <p:nvPicPr>
          <p:cNvPr id="8" name="Pladsholder til indhold 7">
            <a:extLst>
              <a:ext uri="{FF2B5EF4-FFF2-40B4-BE49-F238E27FC236}">
                <a16:creationId xmlns:a16="http://schemas.microsoft.com/office/drawing/2014/main" id="{716E73F3-2CF6-D1E2-ACEC-DB2B93FA18A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51395" t="22974" r="29396" b="26098"/>
          <a:stretch/>
        </p:blipFill>
        <p:spPr>
          <a:xfrm>
            <a:off x="2250040" y="1112176"/>
            <a:ext cx="3657600" cy="54547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E166614-C2A6-B11E-B545-83AC9AE93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03670" y="221559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da-DK" i="1"/>
              <a:t>”… skabe trivsel og udvikling i et trygt pædagogisk læringsmiljø, hvor børnenes nysgerrighed, mod og medmenneskelige kompetencer understøttes og udvikles.”</a:t>
            </a:r>
          </a:p>
          <a:p>
            <a:pPr marL="0" indent="0">
              <a:buNone/>
            </a:pPr>
            <a:endParaRPr lang="da-DK" i="1"/>
          </a:p>
          <a:p>
            <a:pPr marL="0" indent="0" algn="r">
              <a:buNone/>
            </a:pPr>
            <a:r>
              <a:rPr lang="da-DK" sz="2000"/>
              <a:t>Spiren, vuggestue</a:t>
            </a:r>
          </a:p>
        </p:txBody>
      </p:sp>
    </p:spTree>
    <p:extLst>
      <p:ext uri="{BB962C8B-B14F-4D97-AF65-F5344CB8AC3E}">
        <p14:creationId xmlns:p14="http://schemas.microsoft.com/office/powerpoint/2010/main" val="184953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4BF54-EB14-7C24-816C-022F3D0C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Klarhed …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37A6882-FAB6-72D9-1FB9-152DB2D30B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4293" y="1007842"/>
            <a:ext cx="5198387" cy="4930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Samarbejdet om at løse dagligdagens konkrete opgaver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Klarhed over, hvem der gør hvad og i hvilken kvalitet og rækkefølge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Det kan sikre en velfungerende drift med stærk koordination og fælles forståelse af prioriteringer og beslutninger. 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A5F1F7C7-5F6D-4244-3571-7B8C55B80F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991" t="22845" r="28877" b="26729"/>
          <a:stretch/>
        </p:blipFill>
        <p:spPr>
          <a:xfrm>
            <a:off x="6368773" y="426960"/>
            <a:ext cx="4213951" cy="5937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2434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73131-9774-F89F-EFFA-93447B3B9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548"/>
            <a:ext cx="10515600" cy="777875"/>
          </a:xfrm>
        </p:spPr>
        <p:txBody>
          <a:bodyPr>
            <a:normAutofit fontScale="90000"/>
          </a:bodyPr>
          <a:lstStyle/>
          <a:p>
            <a:r>
              <a:rPr lang="da-DK" sz="4800" b="1"/>
              <a:t>Dialogøvelse om forventninger til standard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4AFBF5-FFD7-C96B-B947-EA194C91A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90445"/>
            <a:ext cx="10515600" cy="566755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da-DK" sz="4000"/>
              <a:t>Vælg </a:t>
            </a:r>
            <a:r>
              <a:rPr lang="da-DK" sz="4000" u="sng"/>
              <a:t>en central opgave </a:t>
            </a:r>
            <a:r>
              <a:rPr lang="da-DK" sz="4000"/>
              <a:t>eller </a:t>
            </a:r>
            <a:r>
              <a:rPr lang="da-DK" sz="4000" u="sng"/>
              <a:t>arbejdsgang</a:t>
            </a:r>
            <a:r>
              <a:rPr lang="da-DK" sz="4000"/>
              <a:t>, der relaterer sig til krav i arbejdet hos jer. Det skal være noget, I har tilfælles/alle kender til</a:t>
            </a:r>
          </a:p>
          <a:p>
            <a:pPr>
              <a:lnSpc>
                <a:spcPct val="100000"/>
              </a:lnSpc>
            </a:pPr>
            <a:r>
              <a:rPr lang="da-DK" sz="4000"/>
              <a:t>Drøft jeres forventninger til, hvordan den kan løses</a:t>
            </a:r>
          </a:p>
          <a:p>
            <a:pPr>
              <a:lnSpc>
                <a:spcPct val="100000"/>
              </a:lnSpc>
            </a:pPr>
            <a:r>
              <a:rPr lang="da-DK" sz="4000"/>
              <a:t>Hav øje for hvilke formelle krav, der kan være til den</a:t>
            </a:r>
            <a:endParaRPr lang="da-DK" sz="3600"/>
          </a:p>
        </p:txBody>
      </p:sp>
    </p:spTree>
    <p:extLst>
      <p:ext uri="{BB962C8B-B14F-4D97-AF65-F5344CB8AC3E}">
        <p14:creationId xmlns:p14="http://schemas.microsoft.com/office/powerpoint/2010/main" val="323710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071D2C-ABCC-F3F9-22DE-B6A2071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1051"/>
            <a:ext cx="10515600" cy="2852737"/>
          </a:xfrm>
        </p:spPr>
        <p:txBody>
          <a:bodyPr/>
          <a:lstStyle/>
          <a:p>
            <a:r>
              <a:rPr lang="da-DK" sz="6600">
                <a:solidFill>
                  <a:schemeClr val="accent1"/>
                </a:solidFill>
                <a:latin typeface="+mn-lt"/>
              </a:rPr>
              <a:t>Velkomst </a:t>
            </a:r>
            <a:br>
              <a:rPr lang="da-DK">
                <a:latin typeface="+mn-lt"/>
              </a:rPr>
            </a:br>
            <a:r>
              <a:rPr lang="da-DK" sz="4800">
                <a:latin typeface="+mn-lt"/>
              </a:rPr>
              <a:t>Henrik Harder, kommunaldirektør </a:t>
            </a:r>
            <a:endParaRPr lang="da-DK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8E45E0-7F8B-9AC3-FF16-C1F14557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34" y="6186949"/>
            <a:ext cx="1611112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90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173131-9774-F89F-EFFA-93447B3B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4800" b="1"/>
              <a:t>Dialog – forventninger til standard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44AFBF5-FFD7-C96B-B947-EA194C91A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007842"/>
            <a:ext cx="7687235" cy="5485033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da-DK" sz="3200" b="1"/>
              <a:t>Brug tegning af figuren eller tegn den selv på en flip over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da-DK" sz="3200" b="1"/>
              <a:t>Drøft med hinanden (skriv på post </a:t>
            </a:r>
            <a:r>
              <a:rPr lang="da-DK" sz="3200" b="1" err="1"/>
              <a:t>its</a:t>
            </a:r>
            <a:r>
              <a:rPr lang="da-DK" sz="3200" b="1"/>
              <a:t>):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a-DK" sz="3600"/>
              <a:t>Hvornår er en opgave løst for ringe, dvs. ’under stregen’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a-DK" sz="3600"/>
              <a:t>Hvornår er opgaven løst ’til standarden’ – dvs. tilfredsstillende</a:t>
            </a:r>
          </a:p>
          <a:p>
            <a:pPr marL="514350" indent="-514350">
              <a:lnSpc>
                <a:spcPct val="110000"/>
              </a:lnSpc>
              <a:buFont typeface="+mj-lt"/>
              <a:buAutoNum type="arabicPeriod"/>
            </a:pPr>
            <a:r>
              <a:rPr lang="da-DK" sz="3600"/>
              <a:t>Hvornår er den løst ’over stregen’</a:t>
            </a:r>
            <a:endParaRPr lang="da-DK"/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7C30F030-77DF-DA64-2493-760772D06E6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9499" t="24689" r="21846" b="4551"/>
          <a:stretch/>
        </p:blipFill>
        <p:spPr>
          <a:xfrm>
            <a:off x="8900160" y="134470"/>
            <a:ext cx="3188746" cy="6570352"/>
          </a:xfrm>
        </p:spPr>
      </p:pic>
    </p:spTree>
    <p:extLst>
      <p:ext uri="{BB962C8B-B14F-4D97-AF65-F5344CB8AC3E}">
        <p14:creationId xmlns:p14="http://schemas.microsoft.com/office/powerpoint/2010/main" val="1599322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4BF54-EB14-7C24-816C-022F3D0C6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Beredskab …</a:t>
            </a:r>
          </a:p>
        </p:txBody>
      </p:sp>
      <p:sp>
        <p:nvSpPr>
          <p:cNvPr id="10" name="Pladsholder til indhold 9">
            <a:extLst>
              <a:ext uri="{FF2B5EF4-FFF2-40B4-BE49-F238E27FC236}">
                <a16:creationId xmlns:a16="http://schemas.microsoft.com/office/drawing/2014/main" id="{05C60ACF-332C-5156-13B5-1EB6C039D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07842"/>
            <a:ext cx="6355080" cy="493068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Sæt ord på den gode faglige hjælp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Fælles klarhed om, hvordan I bedst kan være fagligt hjælpsomme i hverdagen</a:t>
            </a:r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Indbyrdes faglig dialog og støtte blandt kollegerne skaber en høj grad af tryghed, hvor den enkelte ikke frygter at skulle stå alene og usikker over for faglige udfordringer. 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7857F11-0961-9E1E-F945-A781DB86C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4" t="22844" r="28623" b="26296"/>
          <a:stretch/>
        </p:blipFill>
        <p:spPr>
          <a:xfrm>
            <a:off x="7025951" y="873479"/>
            <a:ext cx="3954457" cy="5619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8669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600A8327-C5E1-2615-8064-4D4FDC920E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da-DK" dirty="0"/>
              <a:t>Sæt ord og handling på den gode faglige hjælp</a:t>
            </a:r>
            <a:br>
              <a:rPr lang="da-DK" dirty="0"/>
            </a:br>
            <a:endParaRPr lang="en-US" dirty="0"/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FBF2D3DA-C56F-F02D-AD63-355C04CCA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6065"/>
            <a:ext cx="10515600" cy="435133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da-DK" sz="3200" dirty="0"/>
              <a:t>Bed deltagerne om på skift at fortælle hinanden om en situation, hvor de har modtaget god faglig hjælp i hverdagen.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Bed hvert par om kort at formulere, hvad der kendetegner den gode faglige hjælp, og skrive det ned.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Del erfaringerne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Drøft hvad I selv kan gøre aktivt for at fremme den faglige hjælp i hverdagen</a:t>
            </a:r>
          </a:p>
          <a:p>
            <a:pPr marL="514350" indent="-514350">
              <a:buFont typeface="+mj-lt"/>
              <a:buAutoNum type="arabicPeriod"/>
            </a:pPr>
            <a:r>
              <a:rPr lang="da-DK" sz="3200" dirty="0"/>
              <a:t>Skriv i handleplan (</a:t>
            </a:r>
            <a:r>
              <a:rPr lang="da-DK" sz="3200" dirty="0" err="1"/>
              <a:t>Defgo</a:t>
            </a:r>
            <a:r>
              <a:rPr lang="da-DK" sz="3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9646381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BC68-AC83-8321-5158-8AE6327C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Overvej for dig selv og notér evt. ned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1230F4-7AA3-7CA9-19F2-2D8F7AE2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8700" y="1204219"/>
            <a:ext cx="9758363" cy="4930686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endParaRPr lang="da-DK" sz="18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44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Hvad giver inspirationen her umiddelbart anledning til at sætte fokus på hos jer?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da-DK" sz="2400" i="1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4400" i="1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Hvilket materiale/emne finder du særligt interessant? Hvorfor?</a:t>
            </a:r>
            <a:endParaRPr lang="da-DK" sz="44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da-DK"/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5E31D3D2-BBCC-3188-36D8-5A9C9DA3D7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244" t="22845" r="28876" b="26729"/>
          <a:stretch/>
        </p:blipFill>
        <p:spPr>
          <a:xfrm>
            <a:off x="7705480" y="4900613"/>
            <a:ext cx="1266686" cy="18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1C588C6-2801-96B1-4394-79FA543DE9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991" t="22845" r="28877" b="26729"/>
          <a:stretch/>
        </p:blipFill>
        <p:spPr>
          <a:xfrm>
            <a:off x="9168184" y="4900614"/>
            <a:ext cx="1282770" cy="18072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4B29C136-E938-D033-9B8A-304FF1642C2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244" t="22844" r="28875" b="26296"/>
          <a:stretch/>
        </p:blipFill>
        <p:spPr>
          <a:xfrm>
            <a:off x="10646972" y="4900613"/>
            <a:ext cx="1266686" cy="18228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54479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174787-147E-21F6-2BE9-D1EA2B1B4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Lige om snart jer og jeres handleplaner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8950540-61C3-E347-7B2D-B706AA6F05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3600"/>
              <a:t>Her blot lige lidt praktisk …</a:t>
            </a:r>
          </a:p>
          <a:p>
            <a:pPr marL="0" indent="0">
              <a:buNone/>
            </a:pPr>
            <a:endParaRPr lang="da-DK" sz="3600"/>
          </a:p>
          <a:p>
            <a:pPr marL="0" indent="0">
              <a:buNone/>
            </a:pPr>
            <a:r>
              <a:rPr lang="da-DK" sz="3600"/>
              <a:t>Vi mødes igen kl. 11.20 lige inden frokost</a:t>
            </a:r>
          </a:p>
          <a:p>
            <a:pPr marL="0" indent="0">
              <a:buNone/>
            </a:pPr>
            <a:endParaRPr lang="da-DK" sz="3600"/>
          </a:p>
          <a:p>
            <a:pPr marL="0" indent="0">
              <a:buNone/>
            </a:pPr>
            <a:endParaRPr lang="da-DK" sz="3600"/>
          </a:p>
          <a:p>
            <a:pPr marL="0" indent="0">
              <a:buNone/>
            </a:pPr>
            <a:r>
              <a:rPr lang="da-DK" sz="3200" i="1"/>
              <a:t>Efter frokost mere tid til handleplaner </a:t>
            </a:r>
            <a:br>
              <a:rPr lang="da-DK" sz="3200" i="1"/>
            </a:br>
            <a:r>
              <a:rPr lang="da-DK" sz="3200" i="1"/>
              <a:t>og også vidensdeling på tværs </a:t>
            </a:r>
            <a:br>
              <a:rPr lang="da-DK" sz="3200" i="1"/>
            </a:br>
            <a:r>
              <a:rPr lang="da-DK" sz="3200" i="1"/>
              <a:t>og med hinanden </a:t>
            </a:r>
            <a:br>
              <a:rPr lang="da-DK" sz="3200" i="1"/>
            </a:br>
            <a:r>
              <a:rPr lang="da-DK" sz="3200" i="1"/>
              <a:t> - mere om det senere …</a:t>
            </a:r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F6F24441-CF7B-4957-7D8D-EEB3743F4D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7354018" y="2897324"/>
            <a:ext cx="6619336" cy="554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405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DEE6-6973-3731-0D20-4DB9E744D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Handleplansarbejde i egen TRIO/AMG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FDC9D72-A772-496A-1383-D63972886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412" y="1328738"/>
            <a:ext cx="10339387" cy="4914900"/>
          </a:xfrm>
        </p:spPr>
        <p:txBody>
          <a:bodyPr>
            <a:normAutofit fontScale="62500" lnSpcReduction="20000"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br>
              <a:rPr lang="da-DK" sz="4500" kern="10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Del jeres individuelle tanker omkring oplæg og materialer</a:t>
            </a:r>
          </a:p>
          <a:p>
            <a:pPr marL="342900" indent="-342900">
              <a:lnSpc>
                <a:spcPct val="107000"/>
              </a:lnSpc>
              <a:buFont typeface="+mj-lt"/>
              <a:buAutoNum type="arabicPeriod"/>
            </a:pPr>
            <a:b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Udvælg et område/tema, som I vil prioritere ind i arbejdet med krav i arbejdet i jeres Trivsels- og APV-måling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b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Find evt. inspiration til handlinger og værktøjer i </a:t>
            </a:r>
            <a:r>
              <a:rPr lang="da-DK" sz="4500" kern="10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BFA’s</a:t>
            </a:r>
            <a: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materialer – og spørg gerne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b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45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Notér ned og udfyld jeres handleplan(er)</a:t>
            </a:r>
            <a:endParaRPr lang="da-DK" sz="4500" kern="10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r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sz="36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 starter igen kl. 11.20 </a:t>
            </a:r>
            <a:r>
              <a:rPr lang="da-DK" sz="3600" i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da-DK" sz="3600" i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274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74DEE6-6973-3731-0D20-4DB9E744DAA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/>
              <a:t>Handleplansarbejde </a:t>
            </a:r>
            <a:br>
              <a:rPr lang="da-DK"/>
            </a:br>
            <a:r>
              <a:rPr lang="da-DK"/>
              <a:t>i egen TRIO/AMG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C0AA6A-EB2B-6598-097D-D941455BE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79875"/>
            <a:ext cx="9144000" cy="1655762"/>
          </a:xfrm>
        </p:spPr>
        <p:txBody>
          <a:bodyPr>
            <a:normAutofit/>
          </a:bodyPr>
          <a:lstStyle/>
          <a:p>
            <a:endParaRPr lang="da-DK"/>
          </a:p>
          <a:p>
            <a:r>
              <a:rPr lang="da-DK" sz="5200"/>
              <a:t>Vi starter igen kl. 11.20 </a:t>
            </a:r>
            <a:r>
              <a:rPr lang="da-DK" sz="5200">
                <a:sym typeface="Wingdings" panose="05000000000000000000" pitchFamily="2" charset="2"/>
              </a:rPr>
              <a:t></a:t>
            </a:r>
            <a:endParaRPr lang="da-DK" sz="5200"/>
          </a:p>
        </p:txBody>
      </p:sp>
    </p:spTree>
    <p:extLst>
      <p:ext uri="{BB962C8B-B14F-4D97-AF65-F5344CB8AC3E}">
        <p14:creationId xmlns:p14="http://schemas.microsoft.com/office/powerpoint/2010/main" val="150140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651841-399E-6FB3-3C62-9E4ABB7A2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da-DK" sz="5400"/>
              <a:t>Mikropause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E96A1C2-24F4-6089-9E93-8EBF4F4157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7256" y="1810756"/>
            <a:ext cx="5181600" cy="4351338"/>
          </a:xfrm>
        </p:spPr>
        <p:txBody>
          <a:bodyPr/>
          <a:lstStyle/>
          <a:p>
            <a:r>
              <a:rPr lang="da-DK"/>
              <a:t>Træk vejret</a:t>
            </a:r>
          </a:p>
          <a:p>
            <a:endParaRPr lang="da-DK"/>
          </a:p>
          <a:p>
            <a:endParaRPr lang="da-DK"/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8688C084-86D8-05A8-1120-5D7CE46F659F}"/>
              </a:ext>
            </a:extLst>
          </p:cNvPr>
          <p:cNvSpPr/>
          <p:nvPr/>
        </p:nvSpPr>
        <p:spPr>
          <a:xfrm rot="20549908">
            <a:off x="6208377" y="1357944"/>
            <a:ext cx="2777959" cy="1190787"/>
          </a:xfrm>
          <a:custGeom>
            <a:avLst/>
            <a:gdLst>
              <a:gd name="connsiteX0" fmla="*/ 0 w 2777959"/>
              <a:gd name="connsiteY0" fmla="*/ 0 h 1190787"/>
              <a:gd name="connsiteX1" fmla="*/ 638931 w 2777959"/>
              <a:gd name="connsiteY1" fmla="*/ 0 h 1190787"/>
              <a:gd name="connsiteX2" fmla="*/ 1333420 w 2777959"/>
              <a:gd name="connsiteY2" fmla="*/ 0 h 1190787"/>
              <a:gd name="connsiteX3" fmla="*/ 2000130 w 2777959"/>
              <a:gd name="connsiteY3" fmla="*/ 0 h 1190787"/>
              <a:gd name="connsiteX4" fmla="*/ 2777959 w 2777959"/>
              <a:gd name="connsiteY4" fmla="*/ 0 h 1190787"/>
              <a:gd name="connsiteX5" fmla="*/ 2777959 w 2777959"/>
              <a:gd name="connsiteY5" fmla="*/ 583486 h 1190787"/>
              <a:gd name="connsiteX6" fmla="*/ 2777959 w 2777959"/>
              <a:gd name="connsiteY6" fmla="*/ 1190787 h 1190787"/>
              <a:gd name="connsiteX7" fmla="*/ 2027910 w 2777959"/>
              <a:gd name="connsiteY7" fmla="*/ 1190787 h 1190787"/>
              <a:gd name="connsiteX8" fmla="*/ 1277861 w 2777959"/>
              <a:gd name="connsiteY8" fmla="*/ 1190787 h 1190787"/>
              <a:gd name="connsiteX9" fmla="*/ 638931 w 2777959"/>
              <a:gd name="connsiteY9" fmla="*/ 1190787 h 1190787"/>
              <a:gd name="connsiteX10" fmla="*/ 0 w 2777959"/>
              <a:gd name="connsiteY10" fmla="*/ 1190787 h 1190787"/>
              <a:gd name="connsiteX11" fmla="*/ 0 w 2777959"/>
              <a:gd name="connsiteY11" fmla="*/ 571578 h 1190787"/>
              <a:gd name="connsiteX12" fmla="*/ 0 w 2777959"/>
              <a:gd name="connsiteY12" fmla="*/ 0 h 119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77959" h="1190787" fill="none" extrusionOk="0">
                <a:moveTo>
                  <a:pt x="0" y="0"/>
                </a:moveTo>
                <a:cubicBezTo>
                  <a:pt x="176659" y="-8697"/>
                  <a:pt x="373126" y="-13289"/>
                  <a:pt x="638931" y="0"/>
                </a:cubicBezTo>
                <a:cubicBezTo>
                  <a:pt x="904736" y="13289"/>
                  <a:pt x="1009396" y="-7277"/>
                  <a:pt x="1333420" y="0"/>
                </a:cubicBezTo>
                <a:cubicBezTo>
                  <a:pt x="1657444" y="7277"/>
                  <a:pt x="1802324" y="32569"/>
                  <a:pt x="2000130" y="0"/>
                </a:cubicBezTo>
                <a:cubicBezTo>
                  <a:pt x="2197936" y="-32569"/>
                  <a:pt x="2508508" y="32001"/>
                  <a:pt x="2777959" y="0"/>
                </a:cubicBezTo>
                <a:cubicBezTo>
                  <a:pt x="2758269" y="180215"/>
                  <a:pt x="2752039" y="373014"/>
                  <a:pt x="2777959" y="583486"/>
                </a:cubicBezTo>
                <a:cubicBezTo>
                  <a:pt x="2803879" y="793958"/>
                  <a:pt x="2762744" y="1063290"/>
                  <a:pt x="2777959" y="1190787"/>
                </a:cubicBezTo>
                <a:cubicBezTo>
                  <a:pt x="2529057" y="1221674"/>
                  <a:pt x="2304675" y="1224076"/>
                  <a:pt x="2027910" y="1190787"/>
                </a:cubicBezTo>
                <a:cubicBezTo>
                  <a:pt x="1751145" y="1157498"/>
                  <a:pt x="1645013" y="1203705"/>
                  <a:pt x="1277861" y="1190787"/>
                </a:cubicBezTo>
                <a:cubicBezTo>
                  <a:pt x="910709" y="1177869"/>
                  <a:pt x="879295" y="1216089"/>
                  <a:pt x="638931" y="1190787"/>
                </a:cubicBezTo>
                <a:cubicBezTo>
                  <a:pt x="398567" y="1165486"/>
                  <a:pt x="130570" y="1202822"/>
                  <a:pt x="0" y="1190787"/>
                </a:cubicBezTo>
                <a:cubicBezTo>
                  <a:pt x="12791" y="966546"/>
                  <a:pt x="12400" y="817356"/>
                  <a:pt x="0" y="571578"/>
                </a:cubicBezTo>
                <a:cubicBezTo>
                  <a:pt x="-12400" y="325800"/>
                  <a:pt x="-6174" y="257088"/>
                  <a:pt x="0" y="0"/>
                </a:cubicBezTo>
                <a:close/>
              </a:path>
              <a:path w="2777959" h="1190787" stroke="0" extrusionOk="0">
                <a:moveTo>
                  <a:pt x="0" y="0"/>
                </a:moveTo>
                <a:cubicBezTo>
                  <a:pt x="291764" y="-16028"/>
                  <a:pt x="417182" y="36824"/>
                  <a:pt x="750049" y="0"/>
                </a:cubicBezTo>
                <a:cubicBezTo>
                  <a:pt x="1082916" y="-36824"/>
                  <a:pt x="1179353" y="25895"/>
                  <a:pt x="1444539" y="0"/>
                </a:cubicBezTo>
                <a:cubicBezTo>
                  <a:pt x="1709725" y="-25895"/>
                  <a:pt x="1823619" y="-26659"/>
                  <a:pt x="2083469" y="0"/>
                </a:cubicBezTo>
                <a:cubicBezTo>
                  <a:pt x="2343319" y="26659"/>
                  <a:pt x="2596317" y="7827"/>
                  <a:pt x="2777959" y="0"/>
                </a:cubicBezTo>
                <a:cubicBezTo>
                  <a:pt x="2780493" y="196652"/>
                  <a:pt x="2808637" y="437543"/>
                  <a:pt x="2777959" y="619209"/>
                </a:cubicBezTo>
                <a:cubicBezTo>
                  <a:pt x="2747281" y="800875"/>
                  <a:pt x="2770698" y="987656"/>
                  <a:pt x="2777959" y="1190787"/>
                </a:cubicBezTo>
                <a:cubicBezTo>
                  <a:pt x="2497140" y="1178223"/>
                  <a:pt x="2329643" y="1202043"/>
                  <a:pt x="2166808" y="1190787"/>
                </a:cubicBezTo>
                <a:cubicBezTo>
                  <a:pt x="2003973" y="1179531"/>
                  <a:pt x="1707888" y="1207677"/>
                  <a:pt x="1444539" y="1190787"/>
                </a:cubicBezTo>
                <a:cubicBezTo>
                  <a:pt x="1181190" y="1173897"/>
                  <a:pt x="1120313" y="1199616"/>
                  <a:pt x="833388" y="1190787"/>
                </a:cubicBezTo>
                <a:cubicBezTo>
                  <a:pt x="546463" y="1181958"/>
                  <a:pt x="336639" y="1176764"/>
                  <a:pt x="0" y="1190787"/>
                </a:cubicBezTo>
                <a:cubicBezTo>
                  <a:pt x="22946" y="938453"/>
                  <a:pt x="-19762" y="769412"/>
                  <a:pt x="0" y="607301"/>
                </a:cubicBezTo>
                <a:cubicBezTo>
                  <a:pt x="19762" y="445190"/>
                  <a:pt x="21832" y="24502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>
                <a:solidFill>
                  <a:srgbClr val="7030A0"/>
                </a:solidFill>
              </a:rPr>
              <a:t>Træk vejret</a:t>
            </a:r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494213C5-53C7-EC2A-545D-07558F701041}"/>
              </a:ext>
            </a:extLst>
          </p:cNvPr>
          <p:cNvSpPr/>
          <p:nvPr/>
        </p:nvSpPr>
        <p:spPr>
          <a:xfrm rot="976394">
            <a:off x="9110924" y="2434799"/>
            <a:ext cx="2745313" cy="1382291"/>
          </a:xfrm>
          <a:custGeom>
            <a:avLst/>
            <a:gdLst>
              <a:gd name="connsiteX0" fmla="*/ 0 w 2745313"/>
              <a:gd name="connsiteY0" fmla="*/ 0 h 1382291"/>
              <a:gd name="connsiteX1" fmla="*/ 658875 w 2745313"/>
              <a:gd name="connsiteY1" fmla="*/ 0 h 1382291"/>
              <a:gd name="connsiteX2" fmla="*/ 1345203 w 2745313"/>
              <a:gd name="connsiteY2" fmla="*/ 0 h 1382291"/>
              <a:gd name="connsiteX3" fmla="*/ 1949172 w 2745313"/>
              <a:gd name="connsiteY3" fmla="*/ 0 h 1382291"/>
              <a:gd name="connsiteX4" fmla="*/ 2745313 w 2745313"/>
              <a:gd name="connsiteY4" fmla="*/ 0 h 1382291"/>
              <a:gd name="connsiteX5" fmla="*/ 2745313 w 2745313"/>
              <a:gd name="connsiteY5" fmla="*/ 663500 h 1382291"/>
              <a:gd name="connsiteX6" fmla="*/ 2745313 w 2745313"/>
              <a:gd name="connsiteY6" fmla="*/ 1382291 h 1382291"/>
              <a:gd name="connsiteX7" fmla="*/ 2058985 w 2745313"/>
              <a:gd name="connsiteY7" fmla="*/ 1382291 h 1382291"/>
              <a:gd name="connsiteX8" fmla="*/ 1427563 w 2745313"/>
              <a:gd name="connsiteY8" fmla="*/ 1382291 h 1382291"/>
              <a:gd name="connsiteX9" fmla="*/ 686328 w 2745313"/>
              <a:gd name="connsiteY9" fmla="*/ 1382291 h 1382291"/>
              <a:gd name="connsiteX10" fmla="*/ 0 w 2745313"/>
              <a:gd name="connsiteY10" fmla="*/ 1382291 h 1382291"/>
              <a:gd name="connsiteX11" fmla="*/ 0 w 2745313"/>
              <a:gd name="connsiteY11" fmla="*/ 718791 h 1382291"/>
              <a:gd name="connsiteX12" fmla="*/ 0 w 2745313"/>
              <a:gd name="connsiteY12" fmla="*/ 0 h 13822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45313" h="1382291" fill="none" extrusionOk="0">
                <a:moveTo>
                  <a:pt x="0" y="0"/>
                </a:moveTo>
                <a:cubicBezTo>
                  <a:pt x="141691" y="27749"/>
                  <a:pt x="525707" y="9216"/>
                  <a:pt x="658875" y="0"/>
                </a:cubicBezTo>
                <a:cubicBezTo>
                  <a:pt x="792044" y="-9216"/>
                  <a:pt x="1085487" y="34196"/>
                  <a:pt x="1345203" y="0"/>
                </a:cubicBezTo>
                <a:cubicBezTo>
                  <a:pt x="1604919" y="-34196"/>
                  <a:pt x="1715084" y="17265"/>
                  <a:pt x="1949172" y="0"/>
                </a:cubicBezTo>
                <a:cubicBezTo>
                  <a:pt x="2183260" y="-17265"/>
                  <a:pt x="2551912" y="14262"/>
                  <a:pt x="2745313" y="0"/>
                </a:cubicBezTo>
                <a:cubicBezTo>
                  <a:pt x="2771503" y="253093"/>
                  <a:pt x="2771136" y="418813"/>
                  <a:pt x="2745313" y="663500"/>
                </a:cubicBezTo>
                <a:cubicBezTo>
                  <a:pt x="2719490" y="908187"/>
                  <a:pt x="2756546" y="1205654"/>
                  <a:pt x="2745313" y="1382291"/>
                </a:cubicBezTo>
                <a:cubicBezTo>
                  <a:pt x="2586512" y="1394592"/>
                  <a:pt x="2396841" y="1363154"/>
                  <a:pt x="2058985" y="1382291"/>
                </a:cubicBezTo>
                <a:cubicBezTo>
                  <a:pt x="1721129" y="1401428"/>
                  <a:pt x="1673510" y="1408357"/>
                  <a:pt x="1427563" y="1382291"/>
                </a:cubicBezTo>
                <a:cubicBezTo>
                  <a:pt x="1181616" y="1356225"/>
                  <a:pt x="845695" y="1354156"/>
                  <a:pt x="686328" y="1382291"/>
                </a:cubicBezTo>
                <a:cubicBezTo>
                  <a:pt x="526962" y="1410426"/>
                  <a:pt x="220144" y="1356290"/>
                  <a:pt x="0" y="1382291"/>
                </a:cubicBezTo>
                <a:cubicBezTo>
                  <a:pt x="-22254" y="1136141"/>
                  <a:pt x="17583" y="967909"/>
                  <a:pt x="0" y="718791"/>
                </a:cubicBezTo>
                <a:cubicBezTo>
                  <a:pt x="-17583" y="469673"/>
                  <a:pt x="32455" y="320187"/>
                  <a:pt x="0" y="0"/>
                </a:cubicBezTo>
                <a:close/>
              </a:path>
              <a:path w="2745313" h="1382291" stroke="0" extrusionOk="0">
                <a:moveTo>
                  <a:pt x="0" y="0"/>
                </a:moveTo>
                <a:cubicBezTo>
                  <a:pt x="190516" y="-23512"/>
                  <a:pt x="484711" y="11753"/>
                  <a:pt x="686328" y="0"/>
                </a:cubicBezTo>
                <a:cubicBezTo>
                  <a:pt x="887945" y="-11753"/>
                  <a:pt x="1176263" y="-16116"/>
                  <a:pt x="1400110" y="0"/>
                </a:cubicBezTo>
                <a:cubicBezTo>
                  <a:pt x="1623957" y="16116"/>
                  <a:pt x="1879690" y="-29651"/>
                  <a:pt x="2004078" y="0"/>
                </a:cubicBezTo>
                <a:cubicBezTo>
                  <a:pt x="2128466" y="29651"/>
                  <a:pt x="2452722" y="23441"/>
                  <a:pt x="2745313" y="0"/>
                </a:cubicBezTo>
                <a:cubicBezTo>
                  <a:pt x="2745662" y="242207"/>
                  <a:pt x="2744842" y="434706"/>
                  <a:pt x="2745313" y="649677"/>
                </a:cubicBezTo>
                <a:cubicBezTo>
                  <a:pt x="2745784" y="864648"/>
                  <a:pt x="2740000" y="1067581"/>
                  <a:pt x="2745313" y="1382291"/>
                </a:cubicBezTo>
                <a:cubicBezTo>
                  <a:pt x="2610616" y="1405201"/>
                  <a:pt x="2347234" y="1399843"/>
                  <a:pt x="2141344" y="1382291"/>
                </a:cubicBezTo>
                <a:cubicBezTo>
                  <a:pt x="1935454" y="1364739"/>
                  <a:pt x="1617227" y="1382651"/>
                  <a:pt x="1455016" y="1382291"/>
                </a:cubicBezTo>
                <a:cubicBezTo>
                  <a:pt x="1292805" y="1381931"/>
                  <a:pt x="977104" y="1351596"/>
                  <a:pt x="713781" y="1382291"/>
                </a:cubicBezTo>
                <a:cubicBezTo>
                  <a:pt x="450459" y="1412986"/>
                  <a:pt x="187981" y="1352018"/>
                  <a:pt x="0" y="1382291"/>
                </a:cubicBezTo>
                <a:cubicBezTo>
                  <a:pt x="23090" y="1234159"/>
                  <a:pt x="5376" y="972829"/>
                  <a:pt x="0" y="718791"/>
                </a:cubicBezTo>
                <a:cubicBezTo>
                  <a:pt x="-5376" y="464753"/>
                  <a:pt x="16349" y="178628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179617555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>
                <a:solidFill>
                  <a:srgbClr val="F4860C"/>
                </a:solidFill>
              </a:rPr>
              <a:t>Skulderrulning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320EFC7A-4A5E-E04B-180F-316E571DE798}"/>
              </a:ext>
            </a:extLst>
          </p:cNvPr>
          <p:cNvSpPr/>
          <p:nvPr/>
        </p:nvSpPr>
        <p:spPr>
          <a:xfrm rot="325803">
            <a:off x="6297445" y="3672255"/>
            <a:ext cx="2649444" cy="1364745"/>
          </a:xfrm>
          <a:custGeom>
            <a:avLst/>
            <a:gdLst>
              <a:gd name="connsiteX0" fmla="*/ 0 w 2649444"/>
              <a:gd name="connsiteY0" fmla="*/ 0 h 1364745"/>
              <a:gd name="connsiteX1" fmla="*/ 688855 w 2649444"/>
              <a:gd name="connsiteY1" fmla="*/ 0 h 1364745"/>
              <a:gd name="connsiteX2" fmla="*/ 1298228 w 2649444"/>
              <a:gd name="connsiteY2" fmla="*/ 0 h 1364745"/>
              <a:gd name="connsiteX3" fmla="*/ 1881105 w 2649444"/>
              <a:gd name="connsiteY3" fmla="*/ 0 h 1364745"/>
              <a:gd name="connsiteX4" fmla="*/ 2649444 w 2649444"/>
              <a:gd name="connsiteY4" fmla="*/ 0 h 1364745"/>
              <a:gd name="connsiteX5" fmla="*/ 2649444 w 2649444"/>
              <a:gd name="connsiteY5" fmla="*/ 696020 h 1364745"/>
              <a:gd name="connsiteX6" fmla="*/ 2649444 w 2649444"/>
              <a:gd name="connsiteY6" fmla="*/ 1364745 h 1364745"/>
              <a:gd name="connsiteX7" fmla="*/ 1987083 w 2649444"/>
              <a:gd name="connsiteY7" fmla="*/ 1364745 h 1364745"/>
              <a:gd name="connsiteX8" fmla="*/ 1377711 w 2649444"/>
              <a:gd name="connsiteY8" fmla="*/ 1364745 h 1364745"/>
              <a:gd name="connsiteX9" fmla="*/ 768339 w 2649444"/>
              <a:gd name="connsiteY9" fmla="*/ 1364745 h 1364745"/>
              <a:gd name="connsiteX10" fmla="*/ 0 w 2649444"/>
              <a:gd name="connsiteY10" fmla="*/ 1364745 h 1364745"/>
              <a:gd name="connsiteX11" fmla="*/ 0 w 2649444"/>
              <a:gd name="connsiteY11" fmla="*/ 709667 h 1364745"/>
              <a:gd name="connsiteX12" fmla="*/ 0 w 2649444"/>
              <a:gd name="connsiteY12" fmla="*/ 0 h 1364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49444" h="1364745" fill="none" extrusionOk="0">
                <a:moveTo>
                  <a:pt x="0" y="0"/>
                </a:moveTo>
                <a:cubicBezTo>
                  <a:pt x="276122" y="2586"/>
                  <a:pt x="387518" y="1272"/>
                  <a:pt x="688855" y="0"/>
                </a:cubicBezTo>
                <a:cubicBezTo>
                  <a:pt x="990192" y="-1272"/>
                  <a:pt x="1075888" y="-17490"/>
                  <a:pt x="1298228" y="0"/>
                </a:cubicBezTo>
                <a:cubicBezTo>
                  <a:pt x="1520568" y="17490"/>
                  <a:pt x="1613351" y="-11524"/>
                  <a:pt x="1881105" y="0"/>
                </a:cubicBezTo>
                <a:cubicBezTo>
                  <a:pt x="2148859" y="11524"/>
                  <a:pt x="2372599" y="3729"/>
                  <a:pt x="2649444" y="0"/>
                </a:cubicBezTo>
                <a:cubicBezTo>
                  <a:pt x="2674561" y="168510"/>
                  <a:pt x="2644282" y="483874"/>
                  <a:pt x="2649444" y="696020"/>
                </a:cubicBezTo>
                <a:cubicBezTo>
                  <a:pt x="2654606" y="908166"/>
                  <a:pt x="2657243" y="1133021"/>
                  <a:pt x="2649444" y="1364745"/>
                </a:cubicBezTo>
                <a:cubicBezTo>
                  <a:pt x="2467460" y="1358256"/>
                  <a:pt x="2284569" y="1337352"/>
                  <a:pt x="1987083" y="1364745"/>
                </a:cubicBezTo>
                <a:cubicBezTo>
                  <a:pt x="1689597" y="1392138"/>
                  <a:pt x="1643218" y="1336548"/>
                  <a:pt x="1377711" y="1364745"/>
                </a:cubicBezTo>
                <a:cubicBezTo>
                  <a:pt x="1112204" y="1392942"/>
                  <a:pt x="1010517" y="1376269"/>
                  <a:pt x="768339" y="1364745"/>
                </a:cubicBezTo>
                <a:cubicBezTo>
                  <a:pt x="526161" y="1353221"/>
                  <a:pt x="350396" y="1367837"/>
                  <a:pt x="0" y="1364745"/>
                </a:cubicBezTo>
                <a:cubicBezTo>
                  <a:pt x="-8590" y="1124524"/>
                  <a:pt x="-19589" y="1018708"/>
                  <a:pt x="0" y="709667"/>
                </a:cubicBezTo>
                <a:cubicBezTo>
                  <a:pt x="19589" y="400626"/>
                  <a:pt x="18242" y="218963"/>
                  <a:pt x="0" y="0"/>
                </a:cubicBezTo>
                <a:close/>
              </a:path>
              <a:path w="2649444" h="1364745" stroke="0" extrusionOk="0">
                <a:moveTo>
                  <a:pt x="0" y="0"/>
                </a:moveTo>
                <a:cubicBezTo>
                  <a:pt x="271882" y="23569"/>
                  <a:pt x="320070" y="-7739"/>
                  <a:pt x="582878" y="0"/>
                </a:cubicBezTo>
                <a:cubicBezTo>
                  <a:pt x="845686" y="7739"/>
                  <a:pt x="961508" y="-12193"/>
                  <a:pt x="1165755" y="0"/>
                </a:cubicBezTo>
                <a:cubicBezTo>
                  <a:pt x="1370002" y="12193"/>
                  <a:pt x="1564576" y="6130"/>
                  <a:pt x="1801622" y="0"/>
                </a:cubicBezTo>
                <a:cubicBezTo>
                  <a:pt x="2038668" y="-6130"/>
                  <a:pt x="2461136" y="-9853"/>
                  <a:pt x="2649444" y="0"/>
                </a:cubicBezTo>
                <a:cubicBezTo>
                  <a:pt x="2679650" y="213227"/>
                  <a:pt x="2681845" y="508202"/>
                  <a:pt x="2649444" y="696020"/>
                </a:cubicBezTo>
                <a:cubicBezTo>
                  <a:pt x="2617043" y="883838"/>
                  <a:pt x="2664284" y="1074132"/>
                  <a:pt x="2649444" y="1364745"/>
                </a:cubicBezTo>
                <a:cubicBezTo>
                  <a:pt x="2335930" y="1333092"/>
                  <a:pt x="2254168" y="1362492"/>
                  <a:pt x="2013577" y="1364745"/>
                </a:cubicBezTo>
                <a:cubicBezTo>
                  <a:pt x="1772986" y="1366998"/>
                  <a:pt x="1610744" y="1371609"/>
                  <a:pt x="1298228" y="1364745"/>
                </a:cubicBezTo>
                <a:cubicBezTo>
                  <a:pt x="985712" y="1357881"/>
                  <a:pt x="795741" y="1371497"/>
                  <a:pt x="662361" y="1364745"/>
                </a:cubicBezTo>
                <a:cubicBezTo>
                  <a:pt x="528981" y="1357993"/>
                  <a:pt x="226528" y="1335230"/>
                  <a:pt x="0" y="1364745"/>
                </a:cubicBezTo>
                <a:cubicBezTo>
                  <a:pt x="30993" y="1154913"/>
                  <a:pt x="-1972" y="976277"/>
                  <a:pt x="0" y="668725"/>
                </a:cubicBezTo>
                <a:cubicBezTo>
                  <a:pt x="1972" y="361173"/>
                  <a:pt x="14553" y="198894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3"/>
            </a:solidFill>
            <a:extLst>
              <a:ext uri="{C807C97D-BFC1-408E-A445-0C87EB9F89A2}">
                <ask:lineSketchStyleProps xmlns:ask="http://schemas.microsoft.com/office/drawing/2018/sketchyshapes" sd="104830288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>
                <a:solidFill>
                  <a:schemeClr val="accent3"/>
                </a:solidFill>
              </a:rPr>
              <a:t>Plukke æbler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1509097A-0919-DE55-7A05-5FD1CD45B5AE}"/>
              </a:ext>
            </a:extLst>
          </p:cNvPr>
          <p:cNvSpPr/>
          <p:nvPr/>
        </p:nvSpPr>
        <p:spPr>
          <a:xfrm rot="21186989">
            <a:off x="9199147" y="5008441"/>
            <a:ext cx="2707268" cy="1376433"/>
          </a:xfrm>
          <a:custGeom>
            <a:avLst/>
            <a:gdLst>
              <a:gd name="connsiteX0" fmla="*/ 0 w 2707268"/>
              <a:gd name="connsiteY0" fmla="*/ 0 h 1376433"/>
              <a:gd name="connsiteX1" fmla="*/ 622672 w 2707268"/>
              <a:gd name="connsiteY1" fmla="*/ 0 h 1376433"/>
              <a:gd name="connsiteX2" fmla="*/ 1299489 w 2707268"/>
              <a:gd name="connsiteY2" fmla="*/ 0 h 1376433"/>
              <a:gd name="connsiteX3" fmla="*/ 2003378 w 2707268"/>
              <a:gd name="connsiteY3" fmla="*/ 0 h 1376433"/>
              <a:gd name="connsiteX4" fmla="*/ 2707268 w 2707268"/>
              <a:gd name="connsiteY4" fmla="*/ 0 h 1376433"/>
              <a:gd name="connsiteX5" fmla="*/ 2707268 w 2707268"/>
              <a:gd name="connsiteY5" fmla="*/ 674452 h 1376433"/>
              <a:gd name="connsiteX6" fmla="*/ 2707268 w 2707268"/>
              <a:gd name="connsiteY6" fmla="*/ 1376433 h 1376433"/>
              <a:gd name="connsiteX7" fmla="*/ 2084596 w 2707268"/>
              <a:gd name="connsiteY7" fmla="*/ 1376433 h 1376433"/>
              <a:gd name="connsiteX8" fmla="*/ 1380707 w 2707268"/>
              <a:gd name="connsiteY8" fmla="*/ 1376433 h 1376433"/>
              <a:gd name="connsiteX9" fmla="*/ 676817 w 2707268"/>
              <a:gd name="connsiteY9" fmla="*/ 1376433 h 1376433"/>
              <a:gd name="connsiteX10" fmla="*/ 0 w 2707268"/>
              <a:gd name="connsiteY10" fmla="*/ 1376433 h 1376433"/>
              <a:gd name="connsiteX11" fmla="*/ 0 w 2707268"/>
              <a:gd name="connsiteY11" fmla="*/ 674452 h 1376433"/>
              <a:gd name="connsiteX12" fmla="*/ 0 w 2707268"/>
              <a:gd name="connsiteY12" fmla="*/ 0 h 13764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707268" h="1376433" fill="none" extrusionOk="0">
                <a:moveTo>
                  <a:pt x="0" y="0"/>
                </a:moveTo>
                <a:cubicBezTo>
                  <a:pt x="259871" y="2650"/>
                  <a:pt x="434699" y="24119"/>
                  <a:pt x="622672" y="0"/>
                </a:cubicBezTo>
                <a:cubicBezTo>
                  <a:pt x="810645" y="-24119"/>
                  <a:pt x="991850" y="19965"/>
                  <a:pt x="1299489" y="0"/>
                </a:cubicBezTo>
                <a:cubicBezTo>
                  <a:pt x="1607128" y="-19965"/>
                  <a:pt x="1834350" y="-6294"/>
                  <a:pt x="2003378" y="0"/>
                </a:cubicBezTo>
                <a:cubicBezTo>
                  <a:pt x="2172406" y="6294"/>
                  <a:pt x="2527204" y="-11016"/>
                  <a:pt x="2707268" y="0"/>
                </a:cubicBezTo>
                <a:cubicBezTo>
                  <a:pt x="2690021" y="170913"/>
                  <a:pt x="2722015" y="351498"/>
                  <a:pt x="2707268" y="674452"/>
                </a:cubicBezTo>
                <a:cubicBezTo>
                  <a:pt x="2692521" y="997406"/>
                  <a:pt x="2680527" y="1096104"/>
                  <a:pt x="2707268" y="1376433"/>
                </a:cubicBezTo>
                <a:cubicBezTo>
                  <a:pt x="2443253" y="1372823"/>
                  <a:pt x="2355166" y="1402806"/>
                  <a:pt x="2084596" y="1376433"/>
                </a:cubicBezTo>
                <a:cubicBezTo>
                  <a:pt x="1814026" y="1350060"/>
                  <a:pt x="1611179" y="1390056"/>
                  <a:pt x="1380707" y="1376433"/>
                </a:cubicBezTo>
                <a:cubicBezTo>
                  <a:pt x="1150235" y="1362810"/>
                  <a:pt x="1001705" y="1398850"/>
                  <a:pt x="676817" y="1376433"/>
                </a:cubicBezTo>
                <a:cubicBezTo>
                  <a:pt x="351929" y="1354017"/>
                  <a:pt x="182140" y="1352653"/>
                  <a:pt x="0" y="1376433"/>
                </a:cubicBezTo>
                <a:cubicBezTo>
                  <a:pt x="899" y="1222704"/>
                  <a:pt x="1436" y="860371"/>
                  <a:pt x="0" y="674452"/>
                </a:cubicBezTo>
                <a:cubicBezTo>
                  <a:pt x="-1436" y="488533"/>
                  <a:pt x="-32759" y="182483"/>
                  <a:pt x="0" y="0"/>
                </a:cubicBezTo>
                <a:close/>
              </a:path>
              <a:path w="2707268" h="1376433" stroke="0" extrusionOk="0">
                <a:moveTo>
                  <a:pt x="0" y="0"/>
                </a:moveTo>
                <a:cubicBezTo>
                  <a:pt x="229294" y="-13446"/>
                  <a:pt x="424304" y="14281"/>
                  <a:pt x="676817" y="0"/>
                </a:cubicBezTo>
                <a:cubicBezTo>
                  <a:pt x="929330" y="-14281"/>
                  <a:pt x="995618" y="-12883"/>
                  <a:pt x="1299489" y="0"/>
                </a:cubicBezTo>
                <a:cubicBezTo>
                  <a:pt x="1603360" y="12883"/>
                  <a:pt x="1641435" y="-3243"/>
                  <a:pt x="1895088" y="0"/>
                </a:cubicBezTo>
                <a:cubicBezTo>
                  <a:pt x="2148741" y="3243"/>
                  <a:pt x="2386215" y="-7428"/>
                  <a:pt x="2707268" y="0"/>
                </a:cubicBezTo>
                <a:cubicBezTo>
                  <a:pt x="2678716" y="346746"/>
                  <a:pt x="2694717" y="564966"/>
                  <a:pt x="2707268" y="715745"/>
                </a:cubicBezTo>
                <a:cubicBezTo>
                  <a:pt x="2719819" y="866524"/>
                  <a:pt x="2683001" y="1061971"/>
                  <a:pt x="2707268" y="1376433"/>
                </a:cubicBezTo>
                <a:cubicBezTo>
                  <a:pt x="2541818" y="1393176"/>
                  <a:pt x="2284672" y="1391463"/>
                  <a:pt x="2030451" y="1376433"/>
                </a:cubicBezTo>
                <a:cubicBezTo>
                  <a:pt x="1776230" y="1361403"/>
                  <a:pt x="1531054" y="1393561"/>
                  <a:pt x="1353634" y="1376433"/>
                </a:cubicBezTo>
                <a:cubicBezTo>
                  <a:pt x="1176214" y="1359305"/>
                  <a:pt x="881904" y="1345340"/>
                  <a:pt x="703890" y="1376433"/>
                </a:cubicBezTo>
                <a:cubicBezTo>
                  <a:pt x="525876" y="1407526"/>
                  <a:pt x="258636" y="1368874"/>
                  <a:pt x="0" y="1376433"/>
                </a:cubicBezTo>
                <a:cubicBezTo>
                  <a:pt x="32339" y="1117198"/>
                  <a:pt x="20601" y="938178"/>
                  <a:pt x="0" y="674452"/>
                </a:cubicBezTo>
                <a:cubicBezTo>
                  <a:pt x="-20601" y="410726"/>
                  <a:pt x="-8952" y="31151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343491372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>
                <a:solidFill>
                  <a:schemeClr val="accent1"/>
                </a:solidFill>
              </a:rPr>
              <a:t>Ryst hænderne</a:t>
            </a:r>
          </a:p>
        </p:txBody>
      </p:sp>
      <p:pic>
        <p:nvPicPr>
          <p:cNvPr id="9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3DFF9073-125C-D47B-99F7-499ED8F30F4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198553" y="1263804"/>
            <a:ext cx="5779443" cy="4843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2040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E86A93-08FA-7B59-A046-755C8B5E3F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>
                <a:solidFill>
                  <a:schemeClr val="accent4">
                    <a:lumMod val="50000"/>
                  </a:schemeClr>
                </a:solidFill>
              </a:rPr>
              <a:t>Frokost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1A550E8-6562-6828-6426-1FF2BEB0F1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4317" y="4856591"/>
            <a:ext cx="10515600" cy="1500187"/>
          </a:xfrm>
        </p:spPr>
        <p:txBody>
          <a:bodyPr>
            <a:normAutofit/>
          </a:bodyPr>
          <a:lstStyle/>
          <a:p>
            <a:pPr algn="ctr"/>
            <a:r>
              <a:rPr lang="da-DK" sz="4400" b="1">
                <a:solidFill>
                  <a:schemeClr val="accent4">
                    <a:lumMod val="50000"/>
                  </a:schemeClr>
                </a:solidFill>
              </a:rPr>
              <a:t>Vi ses igen kl. 12.15 </a:t>
            </a:r>
            <a:r>
              <a:rPr lang="da-DK" sz="4400" b="1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</a:t>
            </a:r>
            <a:endParaRPr lang="da-DK" sz="4400" b="1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B955AEF1-F8A8-5E75-7EB8-078E7C4344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550" y="883578"/>
            <a:ext cx="3598309" cy="236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B245767C-87D9-4378-0257-F6B25DC4FC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6312" y="883578"/>
            <a:ext cx="3552808" cy="23642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9DF6DC56-73D0-D40C-CEA2-EDD5843CB3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6001" y="1644423"/>
            <a:ext cx="2853175" cy="16033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360454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54AD2A-6006-4831-F4B2-D793F40B9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600" b="0">
                <a:solidFill>
                  <a:srgbClr val="F4860C"/>
                </a:solidFill>
              </a:rPr>
              <a:t>Velkommen tilbage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642357-A007-852D-2EC7-0D5BA6276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5400"/>
              <a:t>Et par gode eksempler …</a:t>
            </a:r>
          </a:p>
        </p:txBody>
      </p:sp>
    </p:spTree>
    <p:extLst>
      <p:ext uri="{BB962C8B-B14F-4D97-AF65-F5344CB8AC3E}">
        <p14:creationId xmlns:p14="http://schemas.microsoft.com/office/powerpoint/2010/main" val="171503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FA8947-E233-560A-05A3-75F560DA15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solidFill>
                  <a:schemeClr val="accent1"/>
                </a:solidFill>
              </a:rPr>
              <a:t>Hvem er vi?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8251D08A-59BB-7DBD-F101-5C3638B7804E}"/>
              </a:ext>
            </a:extLst>
          </p:cNvPr>
          <p:cNvSpPr txBox="1"/>
          <p:nvPr/>
        </p:nvSpPr>
        <p:spPr>
          <a:xfrm>
            <a:off x="838200" y="1939422"/>
            <a:ext cx="266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chemeClr val="accent4">
                    <a:lumMod val="50000"/>
                  </a:schemeClr>
                </a:solidFill>
              </a:rPr>
              <a:t>Trine Juel Billum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033CEB28-8384-5585-4F32-27BC784E9B69}"/>
              </a:ext>
            </a:extLst>
          </p:cNvPr>
          <p:cNvSpPr txBox="1"/>
          <p:nvPr/>
        </p:nvSpPr>
        <p:spPr>
          <a:xfrm>
            <a:off x="3939093" y="1928899"/>
            <a:ext cx="3961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chemeClr val="accent4">
                    <a:lumMod val="50000"/>
                  </a:schemeClr>
                </a:solidFill>
              </a:rPr>
              <a:t>Stig Ingemann Sørensen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34F44C51-89D2-9D09-E1B2-A88D33AF9C00}"/>
              </a:ext>
            </a:extLst>
          </p:cNvPr>
          <p:cNvSpPr txBox="1"/>
          <p:nvPr/>
        </p:nvSpPr>
        <p:spPr>
          <a:xfrm>
            <a:off x="8332160" y="1939422"/>
            <a:ext cx="356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chemeClr val="accent4">
                    <a:lumMod val="50000"/>
                  </a:schemeClr>
                </a:solidFill>
              </a:rPr>
              <a:t>Susanne Nilherd Halle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459B28F9-04C1-7941-FAB6-DE21B8CE40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12" t="2907" r="16999" b="11691"/>
          <a:stretch/>
        </p:blipFill>
        <p:spPr>
          <a:xfrm>
            <a:off x="1088918" y="2430274"/>
            <a:ext cx="2277966" cy="2197000"/>
          </a:xfrm>
          <a:prstGeom prst="rect">
            <a:avLst/>
          </a:prstGeom>
        </p:spPr>
      </p:pic>
      <p:pic>
        <p:nvPicPr>
          <p:cNvPr id="7" name="Billede 6" descr="Et billede, der indeholder person, poserer&#10;&#10;Automatisk genereret beskrivelse">
            <a:extLst>
              <a:ext uri="{FF2B5EF4-FFF2-40B4-BE49-F238E27FC236}">
                <a16:creationId xmlns:a16="http://schemas.microsoft.com/office/drawing/2014/main" id="{1A61E77A-8A71-AD44-C55F-5A874810F10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70" t="4054" r="13180" b="-1"/>
          <a:stretch/>
        </p:blipFill>
        <p:spPr>
          <a:xfrm>
            <a:off x="8791452" y="2461928"/>
            <a:ext cx="2361025" cy="221064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5D32AA00-6BE7-8005-F6FD-2A6940B5E6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250"/>
          <a:stretch/>
        </p:blipFill>
        <p:spPr>
          <a:xfrm>
            <a:off x="4817242" y="2430275"/>
            <a:ext cx="2346448" cy="219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1034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5D57CF-9039-F942-4798-01E07BCEB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solidFill>
                  <a:srgbClr val="FFC000"/>
                </a:solidFill>
              </a:rPr>
              <a:t>Lidt til os … tak </a:t>
            </a:r>
            <a:r>
              <a:rPr lang="da-DK">
                <a:solidFill>
                  <a:srgbClr val="FFC000"/>
                </a:solidFill>
                <a:sym typeface="Wingdings" panose="05000000000000000000" pitchFamily="2" charset="2"/>
              </a:rPr>
              <a:t></a:t>
            </a:r>
            <a:endParaRPr lang="da-DK">
              <a:solidFill>
                <a:srgbClr val="FFC000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BE1F3AD-376E-CFDF-FADC-84AAFACB4E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062" t="11386" r="25590" b="8315"/>
          <a:stretch/>
        </p:blipFill>
        <p:spPr>
          <a:xfrm rot="2030820">
            <a:off x="3427019" y="513090"/>
            <a:ext cx="4516026" cy="6506961"/>
          </a:xfrm>
          <a:prstGeom prst="rect">
            <a:avLst/>
          </a:prstGeo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0F8EDEC2-5EA4-2017-0ADA-131A69B75170}"/>
              </a:ext>
            </a:extLst>
          </p:cNvPr>
          <p:cNvSpPr txBox="1">
            <a:spLocks/>
          </p:cNvSpPr>
          <p:nvPr/>
        </p:nvSpPr>
        <p:spPr>
          <a:xfrm>
            <a:off x="7890670" y="5079251"/>
            <a:ext cx="3463128" cy="1640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i="1">
                <a:solidFill>
                  <a:srgbClr val="FFC000"/>
                </a:solidFill>
                <a:latin typeface="+mn-lt"/>
              </a:rPr>
              <a:t>Aflever i kassen ved døren, inden du går  …</a:t>
            </a:r>
          </a:p>
        </p:txBody>
      </p:sp>
    </p:spTree>
    <p:extLst>
      <p:ext uri="{BB962C8B-B14F-4D97-AF65-F5344CB8AC3E}">
        <p14:creationId xmlns:p14="http://schemas.microsoft.com/office/powerpoint/2010/main" val="3532383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AF286B-503A-4B11-7595-F8D31E827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Planlæg jeres arbejde med et årshjul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01D3ED1-7D57-7F69-8DA6-300ABEA01F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0995" y="1222744"/>
            <a:ext cx="5498805" cy="49542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/>
              <a:t>Hvad skal der ske hos jer …?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2E46825D-D649-C509-6EA6-78EB6986D9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47800" y="1621953"/>
            <a:ext cx="9143999" cy="480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7404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45232-64AC-B87D-5E7D-65FAFF889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a-DK"/>
              <a:t>Jeres årshjul ud for det videre APV-arbejde?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01BE2E77-566A-6A70-0EA4-FC254ECBB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5092" y="1181528"/>
            <a:ext cx="9739901" cy="51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2192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1911B1-4EA4-199D-167A-1C9FA8B8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da-DK"/>
            </a:br>
            <a:r>
              <a:rPr lang="da-DK"/>
              <a:t>Hvorfor er det en fordel af planlægge med et årshjul?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AD3A652-C4ED-4AA5-B608-5C78F4E8106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a-DK" b="1" dirty="0"/>
          </a:p>
          <a:p>
            <a:r>
              <a:rPr lang="da-DK" b="1" dirty="0"/>
              <a:t>Tilgodeser driften og det strategiske og operationelle arbejdsmiljøarbejde</a:t>
            </a:r>
          </a:p>
          <a:p>
            <a:r>
              <a:rPr lang="da-DK" b="1" dirty="0"/>
              <a:t>Fulgt systematisk op på jeres møder</a:t>
            </a:r>
          </a:p>
          <a:p>
            <a:endParaRPr lang="da-DK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6D45E5-484B-0C78-F2C9-4C39692A13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347273"/>
            <a:ext cx="5181600" cy="3829689"/>
          </a:xfrm>
        </p:spPr>
        <p:txBody>
          <a:bodyPr/>
          <a:lstStyle/>
          <a:p>
            <a:r>
              <a:rPr lang="da-DK" b="1"/>
              <a:t>Være på forkant med arbejdsmiljøudfordringer</a:t>
            </a:r>
          </a:p>
          <a:p>
            <a:r>
              <a:rPr lang="da-DK" b="1"/>
              <a:t>Klar til besøg fra Arbejdstilsynet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35370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038743-4583-B8D5-E4B7-8242CFB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Jeres handleplaner – holde fast og kvalificere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A32D93-1E59-36A3-49C3-C2463CD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9034" y="1897518"/>
            <a:ext cx="6273560" cy="4595357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Beslut jer for hvilken handlepla</a:t>
            </a:r>
            <a:r>
              <a:rPr lang="da-DK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n/del af handleplan</a:t>
            </a: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I vil dele med anden TRIO/AMG 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 minutter)</a:t>
            </a:r>
            <a:b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Find sammen med anden TRIO/AMG …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 sz="2400" kern="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F062C59-455A-A0DE-922F-FFCA8BE46A7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966878" y="1811547"/>
            <a:ext cx="3638713" cy="3049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53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038743-4583-B8D5-E4B7-8242CFB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Jeres handleplaner – holde fast og kvalificere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A32D93-1E59-36A3-49C3-C2463CD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7287" y="1173193"/>
            <a:ext cx="10017425" cy="483689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 TRIO/AMG fortæller den anden gruppe om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handleplan for krav i arbejdet: hvad, hvorfor og hvordan …  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(5 minutter)</a:t>
            </a:r>
            <a:b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Lyttegruppen</a:t>
            </a: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stiller spørgsmål </a:t>
            </a:r>
            <a:r>
              <a:rPr lang="da-DK" kern="100">
                <a:solidFill>
                  <a:prstClr val="black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(5 minutter)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b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fx hvad vi I gerne opnå hos jer omkring krav i arbejdet?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b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Byt om, så anden gruppe fortæller og den anden lytter </a:t>
            </a:r>
            <a:r>
              <a:rPr lang="da-DK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(10 minutter</a:t>
            </a:r>
            <a:r>
              <a:rPr lang="da-DK" sz="2400" kern="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2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D09D9251-AB31-746E-5FC9-EA72E719C1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42" r="60658" b="42245"/>
          <a:stretch/>
        </p:blipFill>
        <p:spPr>
          <a:xfrm>
            <a:off x="8757251" y="2796138"/>
            <a:ext cx="1812985" cy="1867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7747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038743-4583-B8D5-E4B7-8242CFBDD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Jeres handleplaner – holde fast og kvalificere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DA32D93-1E59-36A3-49C3-C2463CDDF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788" y="1389956"/>
            <a:ext cx="10248900" cy="4930686"/>
          </a:xfrm>
        </p:spPr>
        <p:txBody>
          <a:bodyPr>
            <a:norm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Tilbage ved eget bord …</a:t>
            </a:r>
          </a:p>
          <a:p>
            <a:pPr marL="0" lvl="0" indent="0">
              <a:lnSpc>
                <a:spcPct val="107000"/>
              </a:lnSpc>
              <a:buNone/>
            </a:pPr>
            <a:endParaRPr lang="da-DK" sz="3200" kern="10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Handleplanen kvalificeres i egen TRIO/AMG …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H</a:t>
            </a:r>
            <a:r>
              <a:rPr lang="da-DK" sz="32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vad er I blevet </a:t>
            </a:r>
            <a: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særligt opmærksomme på?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da-DK" sz="3200" kern="10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oget som giver anledning til justeringer? </a:t>
            </a:r>
          </a:p>
          <a:p>
            <a:pPr lvl="0">
              <a:lnSpc>
                <a:spcPct val="107000"/>
              </a:lnSpc>
              <a:buFontTx/>
              <a:buChar char="-"/>
            </a:pPr>
            <a: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Andet, som I nu sidder med i forhold til det </a:t>
            </a:r>
            <a:b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a-DK" sz="3200" kern="10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videre arbejde med jeres handleplan(er)?</a:t>
            </a:r>
            <a:endParaRPr lang="da-DK" sz="3200" kern="1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9BF2AC6-C121-D193-0C80-686A590821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57" t="19242" r="60658" b="14282"/>
          <a:stretch/>
        </p:blipFill>
        <p:spPr>
          <a:xfrm>
            <a:off x="9021218" y="2522604"/>
            <a:ext cx="1812985" cy="322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12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3642357-A007-852D-2EC7-0D5BA6276E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5400"/>
              <a:t>Et par pointer til deling? …</a:t>
            </a:r>
          </a:p>
          <a:p>
            <a:pPr marL="0" indent="0">
              <a:buNone/>
            </a:pPr>
            <a:endParaRPr lang="da-DK" sz="5400"/>
          </a:p>
          <a:p>
            <a:pPr marL="0" indent="0">
              <a:buNone/>
            </a:pPr>
            <a:endParaRPr lang="da-DK" sz="5400"/>
          </a:p>
        </p:txBody>
      </p:sp>
    </p:spTree>
    <p:extLst>
      <p:ext uri="{BB962C8B-B14F-4D97-AF65-F5344CB8AC3E}">
        <p14:creationId xmlns:p14="http://schemas.microsoft.com/office/powerpoint/2010/main" val="4288041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4071D2C-ABCC-F3F9-22DE-B6A2071B2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671051"/>
            <a:ext cx="10515600" cy="2852737"/>
          </a:xfrm>
        </p:spPr>
        <p:txBody>
          <a:bodyPr/>
          <a:lstStyle/>
          <a:p>
            <a:r>
              <a:rPr lang="da-DK" sz="6600">
                <a:solidFill>
                  <a:schemeClr val="accent1"/>
                </a:solidFill>
                <a:latin typeface="+mn-lt"/>
              </a:rPr>
              <a:t>Afrunding </a:t>
            </a:r>
            <a:br>
              <a:rPr lang="da-DK">
                <a:latin typeface="+mn-lt"/>
              </a:rPr>
            </a:br>
            <a:r>
              <a:rPr lang="da-DK" sz="4800">
                <a:latin typeface="+mn-lt"/>
              </a:rPr>
              <a:t>Henrik Harder, kommunaldirektør </a:t>
            </a:r>
            <a:endParaRPr lang="da-DK">
              <a:latin typeface="+mn-lt"/>
            </a:endParaRP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6F8E45E0-7F8B-9AC3-FF16-C1F1455794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8834" y="6186949"/>
            <a:ext cx="1611112" cy="5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11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54339D62-DDDF-7AA6-39D2-CC303DF0BC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101" y="2784944"/>
            <a:ext cx="5091113" cy="3431596"/>
          </a:xfrm>
        </p:spPr>
        <p:txBody>
          <a:bodyPr>
            <a:noAutofit/>
          </a:bodyPr>
          <a:lstStyle/>
          <a:p>
            <a:r>
              <a:rPr lang="da-DK" sz="6000">
                <a:solidFill>
                  <a:schemeClr val="tx2"/>
                </a:solidFill>
              </a:rPr>
              <a:t>Tak for i dag </a:t>
            </a:r>
            <a:r>
              <a:rPr lang="da-DK" sz="6000">
                <a:solidFill>
                  <a:schemeClr val="tx2"/>
                </a:solidFill>
                <a:sym typeface="Wingdings" panose="05000000000000000000" pitchFamily="2" charset="2"/>
              </a:rPr>
              <a:t></a:t>
            </a:r>
            <a:endParaRPr lang="da-DK" sz="6000">
              <a:solidFill>
                <a:schemeClr val="tx2"/>
              </a:solidFill>
            </a:endParaRPr>
          </a:p>
        </p:txBody>
      </p:sp>
      <p:pic>
        <p:nvPicPr>
          <p:cNvPr id="2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CC1C70D1-C621-BA71-C24E-BD93E7B7B6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5948100" y="1625716"/>
            <a:ext cx="6243900" cy="523228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D8A4AE52-F1B1-9CC2-046A-AAAA36616153}"/>
              </a:ext>
            </a:extLst>
          </p:cNvPr>
          <p:cNvSpPr txBox="1"/>
          <p:nvPr/>
        </p:nvSpPr>
        <p:spPr>
          <a:xfrm>
            <a:off x="1084101" y="850822"/>
            <a:ext cx="547489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/>
              <a:t>Find materialet fra i dag og meget mere på vores hjemmeside</a:t>
            </a:r>
          </a:p>
          <a:p>
            <a:r>
              <a:rPr lang="da-DK" sz="3600">
                <a:hlinkClick r:id="rId3"/>
              </a:rPr>
              <a:t>www.arbejdsmiljøweb.dk</a:t>
            </a:r>
            <a:endParaRPr lang="da-DK" sz="3600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98460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5534" y="226191"/>
            <a:ext cx="10346123" cy="730194"/>
          </a:xfrm>
        </p:spPr>
        <p:txBody>
          <a:bodyPr>
            <a:noAutofit/>
          </a:bodyPr>
          <a:lstStyle/>
          <a:p>
            <a:r>
              <a:rPr lang="da-DK" sz="3600">
                <a:solidFill>
                  <a:srgbClr val="2D5265"/>
                </a:solidFill>
              </a:rPr>
              <a:t>Krav i arbejdet</a:t>
            </a:r>
            <a:r>
              <a:rPr lang="da-DK" sz="3600">
                <a:solidFill>
                  <a:srgbClr val="2D5265"/>
                </a:solidFill>
                <a:latin typeface="+mn-lt"/>
              </a:rPr>
              <a:t> </a:t>
            </a:r>
            <a:r>
              <a:rPr lang="da-DK">
                <a:solidFill>
                  <a:srgbClr val="2D5265"/>
                </a:solidFill>
                <a:latin typeface="+mn-lt"/>
              </a:rPr>
              <a:t>fredag 9. juni 2023 kl. 8.30-14.00 </a:t>
            </a:r>
            <a:endParaRPr lang="da-DK" sz="3600" b="1">
              <a:solidFill>
                <a:srgbClr val="2D5265"/>
              </a:solidFill>
              <a:latin typeface="+mn-lt"/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>
              <a:solidFill>
                <a:schemeClr val="bg1"/>
              </a:solidFill>
            </a:endParaRPr>
          </a:p>
          <a:p>
            <a:endParaRPr lang="da-DK"/>
          </a:p>
        </p:txBody>
      </p:sp>
      <p:sp>
        <p:nvSpPr>
          <p:cNvPr id="3" name="Afrundet rektangel 12">
            <a:extLst>
              <a:ext uri="{FF2B5EF4-FFF2-40B4-BE49-F238E27FC236}">
                <a16:creationId xmlns:a16="http://schemas.microsoft.com/office/drawing/2014/main" id="{450E369C-F005-F6B0-4269-E9CEB567920F}"/>
              </a:ext>
            </a:extLst>
          </p:cNvPr>
          <p:cNvSpPr/>
          <p:nvPr/>
        </p:nvSpPr>
        <p:spPr>
          <a:xfrm>
            <a:off x="445534" y="1483402"/>
            <a:ext cx="3602683" cy="4651068"/>
          </a:xfrm>
          <a:prstGeom prst="roundRect">
            <a:avLst>
              <a:gd name="adj" fmla="val 6543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>
              <a:defRPr/>
            </a:pPr>
            <a:r>
              <a:rPr lang="da-DK" sz="3600" b="1">
                <a:solidFill>
                  <a:schemeClr val="bg1"/>
                </a:solidFill>
                <a:latin typeface="+mn-lt"/>
              </a:rPr>
              <a:t>Mening, klarhed og beredskab …</a:t>
            </a:r>
            <a:br>
              <a:rPr lang="da-DK" sz="2800" b="1">
                <a:latin typeface="Klavika Regular" panose="020B0506040000020004" pitchFamily="34" charset="0"/>
              </a:rPr>
            </a:br>
            <a:endParaRPr lang="da-DK" sz="2800" b="1">
              <a:latin typeface="Klavika Regular" panose="020B0506040000020004" pitchFamily="34" charset="0"/>
            </a:endParaRP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Baggrund i APV’en</a:t>
            </a: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Konkrete idéer og værktøjer</a:t>
            </a:r>
          </a:p>
          <a:p>
            <a:pPr marL="457200" indent="-457200" defTabSz="1219170">
              <a:buFont typeface="Arial" panose="020B0604020202020204" pitchFamily="34" charset="0"/>
              <a:buChar char="•"/>
              <a:defRPr/>
            </a:pPr>
            <a:r>
              <a:rPr lang="da-DK" sz="2800" b="1">
                <a:latin typeface="Klavika Regular" panose="020B0506040000020004" pitchFamily="34" charset="0"/>
              </a:rPr>
              <a:t>Egne handleplaner</a:t>
            </a:r>
          </a:p>
        </p:txBody>
      </p:sp>
      <p:sp>
        <p:nvSpPr>
          <p:cNvPr id="5" name="Afrundet rektangel 12">
            <a:extLst>
              <a:ext uri="{FF2B5EF4-FFF2-40B4-BE49-F238E27FC236}">
                <a16:creationId xmlns:a16="http://schemas.microsoft.com/office/drawing/2014/main" id="{4DF0F803-E42C-D51C-1E75-C0D8C8207EA8}"/>
              </a:ext>
            </a:extLst>
          </p:cNvPr>
          <p:cNvSpPr/>
          <p:nvPr/>
        </p:nvSpPr>
        <p:spPr>
          <a:xfrm>
            <a:off x="4128117" y="1483401"/>
            <a:ext cx="7903464" cy="4651068"/>
          </a:xfrm>
          <a:prstGeom prst="roundRect">
            <a:avLst>
              <a:gd name="adj" fmla="val 6543"/>
            </a:avLst>
          </a:prstGeom>
          <a:solidFill>
            <a:schemeClr val="accent1">
              <a:alpha val="9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67">
              <a:latin typeface="Klavika Regular" panose="020B0506040000020004" pitchFamily="34" charset="0"/>
            </a:endParaRPr>
          </a:p>
        </p:txBody>
      </p:sp>
      <p:sp>
        <p:nvSpPr>
          <p:cNvPr id="6" name="Rutediagram: Alternativ proces 5">
            <a:extLst>
              <a:ext uri="{FF2B5EF4-FFF2-40B4-BE49-F238E27FC236}">
                <a16:creationId xmlns:a16="http://schemas.microsoft.com/office/drawing/2014/main" id="{D0F5EC19-B13A-A112-241B-4E8186CCEFB0}"/>
              </a:ext>
            </a:extLst>
          </p:cNvPr>
          <p:cNvSpPr/>
          <p:nvPr/>
        </p:nvSpPr>
        <p:spPr>
          <a:xfrm>
            <a:off x="4264311" y="1603634"/>
            <a:ext cx="1950509" cy="1115126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>
                <a:solidFill>
                  <a:schemeClr val="accent1"/>
                </a:solidFill>
              </a:rPr>
              <a:t>Oplæg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86DB4C8E-ED6F-5AD6-C487-F797DBF70126}"/>
              </a:ext>
            </a:extLst>
          </p:cNvPr>
          <p:cNvSpPr txBox="1"/>
          <p:nvPr/>
        </p:nvSpPr>
        <p:spPr>
          <a:xfrm>
            <a:off x="604989" y="1043438"/>
            <a:ext cx="18406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F4860C"/>
                </a:solidFill>
              </a:rPr>
              <a:t>Hvad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621506F-4168-B31B-0194-F46CC97B84B2}"/>
              </a:ext>
            </a:extLst>
          </p:cNvPr>
          <p:cNvSpPr txBox="1"/>
          <p:nvPr/>
        </p:nvSpPr>
        <p:spPr>
          <a:xfrm>
            <a:off x="4342303" y="1043438"/>
            <a:ext cx="19505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>
                <a:solidFill>
                  <a:srgbClr val="F4860C"/>
                </a:solidFill>
              </a:rPr>
              <a:t>Hvordan</a:t>
            </a:r>
          </a:p>
        </p:txBody>
      </p:sp>
      <p:sp>
        <p:nvSpPr>
          <p:cNvPr id="16" name="Rutediagram: Alternativ proces 15">
            <a:extLst>
              <a:ext uri="{FF2B5EF4-FFF2-40B4-BE49-F238E27FC236}">
                <a16:creationId xmlns:a16="http://schemas.microsoft.com/office/drawing/2014/main" id="{50996442-5AA6-E22C-7B43-E4A87D449353}"/>
              </a:ext>
            </a:extLst>
          </p:cNvPr>
          <p:cNvSpPr/>
          <p:nvPr/>
        </p:nvSpPr>
        <p:spPr>
          <a:xfrm>
            <a:off x="4289510" y="4654134"/>
            <a:ext cx="1977118" cy="1364960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>
                <a:solidFill>
                  <a:schemeClr val="accent1"/>
                </a:solidFill>
              </a:rPr>
              <a:t>Pauser </a:t>
            </a:r>
          </a:p>
          <a:p>
            <a:pPr algn="ctr"/>
            <a:r>
              <a:rPr lang="da-DK" sz="2000" b="1">
                <a:solidFill>
                  <a:schemeClr val="accent1"/>
                </a:solidFill>
              </a:rPr>
              <a:t> formiddag + </a:t>
            </a:r>
            <a:br>
              <a:rPr lang="da-DK" sz="2000" b="1">
                <a:solidFill>
                  <a:schemeClr val="accent1"/>
                </a:solidFill>
              </a:rPr>
            </a:br>
            <a:r>
              <a:rPr lang="da-DK" sz="2000" b="1">
                <a:solidFill>
                  <a:schemeClr val="accent1"/>
                </a:solidFill>
              </a:rPr>
              <a:t>frokost kl. 11.30-12.15</a:t>
            </a:r>
          </a:p>
        </p:txBody>
      </p:sp>
      <p:pic>
        <p:nvPicPr>
          <p:cNvPr id="26" name="Billede 25">
            <a:extLst>
              <a:ext uri="{FF2B5EF4-FFF2-40B4-BE49-F238E27FC236}">
                <a16:creationId xmlns:a16="http://schemas.microsoft.com/office/drawing/2014/main" id="{F245E235-2F53-D9AD-8D9F-E454C0048E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582" t="17994" r="15140" b="16513"/>
          <a:stretch/>
        </p:blipFill>
        <p:spPr>
          <a:xfrm rot="1648467">
            <a:off x="9167858" y="4393938"/>
            <a:ext cx="2602963" cy="17667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Rutediagram: Alternativ proces 12">
            <a:extLst>
              <a:ext uri="{FF2B5EF4-FFF2-40B4-BE49-F238E27FC236}">
                <a16:creationId xmlns:a16="http://schemas.microsoft.com/office/drawing/2014/main" id="{7D3F4F8F-963E-0EC7-0917-6D9E2C780505}"/>
              </a:ext>
            </a:extLst>
          </p:cNvPr>
          <p:cNvSpPr/>
          <p:nvPr/>
        </p:nvSpPr>
        <p:spPr>
          <a:xfrm>
            <a:off x="4264311" y="2838993"/>
            <a:ext cx="1977118" cy="1694907"/>
          </a:xfrm>
          <a:prstGeom prst="flowChartAlternateProcess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000" b="1">
                <a:solidFill>
                  <a:schemeClr val="accent1"/>
                </a:solidFill>
              </a:rPr>
              <a:t>Jeres APV’er og handleplaner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B52C873A-887F-8D0D-87E8-9DA41B4EE0D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1244" t="22844" r="28623" b="26296"/>
          <a:stretch/>
        </p:blipFill>
        <p:spPr>
          <a:xfrm>
            <a:off x="10134330" y="1646187"/>
            <a:ext cx="1749188" cy="24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Billede 14">
            <a:extLst>
              <a:ext uri="{FF2B5EF4-FFF2-40B4-BE49-F238E27FC236}">
                <a16:creationId xmlns:a16="http://schemas.microsoft.com/office/drawing/2014/main" id="{0505C5B4-180E-61C9-91AE-FEA3BEED18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1577" t="15405" r="27039" b="5243"/>
          <a:stretch/>
        </p:blipFill>
        <p:spPr>
          <a:xfrm rot="1686607">
            <a:off x="6835232" y="3680620"/>
            <a:ext cx="1952519" cy="27770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Billede 20">
            <a:extLst>
              <a:ext uri="{FF2B5EF4-FFF2-40B4-BE49-F238E27FC236}">
                <a16:creationId xmlns:a16="http://schemas.microsoft.com/office/drawing/2014/main" id="{916132E6-F5D6-EA88-9B41-6C8FAC860A0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244" t="22845" r="28876" b="26729"/>
          <a:stretch/>
        </p:blipFill>
        <p:spPr>
          <a:xfrm>
            <a:off x="6473710" y="1631066"/>
            <a:ext cx="1764244" cy="251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Billede 18">
            <a:extLst>
              <a:ext uri="{FF2B5EF4-FFF2-40B4-BE49-F238E27FC236}">
                <a16:creationId xmlns:a16="http://schemas.microsoft.com/office/drawing/2014/main" id="{D2D38DD2-0BA8-5D70-618D-6D716125E5D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50991" t="22845" r="28877" b="26729"/>
          <a:stretch/>
        </p:blipFill>
        <p:spPr>
          <a:xfrm>
            <a:off x="8315349" y="1646187"/>
            <a:ext cx="1764243" cy="24856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9603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B8BC68-AC83-8321-5158-8AE6327CC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Krav i arbejdet – jeres APV og handleplaner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91230F4-7AA3-7CA9-19F2-2D8F7AE2A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070" y="1161356"/>
            <a:ext cx="11185864" cy="4930686"/>
          </a:xfrm>
        </p:spPr>
        <p:txBody>
          <a:bodyPr/>
          <a:lstStyle/>
          <a:p>
            <a:pPr marL="0" lvl="0" indent="0">
              <a:lnSpc>
                <a:spcPct val="107000"/>
              </a:lnSpc>
              <a:buNone/>
            </a:pPr>
            <a:endParaRPr lang="da-DK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r>
              <a:rPr lang="da-DK" sz="36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Hils først på hinanden rundt om bordet </a:t>
            </a: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</a:p>
          <a:p>
            <a:pPr marL="0" lvl="0" indent="0">
              <a:lnSpc>
                <a:spcPct val="107000"/>
              </a:lnSpc>
              <a:buNone/>
            </a:pPr>
            <a:r>
              <a:rPr lang="da-DK" sz="3200" kern="100" dirty="0"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   Snak dernæst om følgende i jeres TRIO/AMG … </a:t>
            </a:r>
            <a:endParaRPr lang="da-DK" sz="32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7000"/>
              </a:lnSpc>
              <a:buNone/>
            </a:pPr>
            <a:endParaRPr lang="da-DK" sz="1800" kern="100" dirty="0">
              <a:solidFill>
                <a:srgbClr val="25617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buFont typeface="+mj-lt"/>
              <a:buAutoNum type="arabicPeriod"/>
            </a:pPr>
            <a:r>
              <a:rPr lang="da-DK" sz="3200" i="1" kern="100" dirty="0">
                <a:solidFill>
                  <a:srgbClr val="25617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Hvad er jeres vigtigste opmærksomhed for dagen i dag?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da-DK" sz="3200" i="1" kern="100" dirty="0">
                <a:solidFill>
                  <a:srgbClr val="25617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Hvad er jeres største succes med krav i arbejdet og jeres handleplan?</a:t>
            </a:r>
          </a:p>
          <a:p>
            <a:endParaRPr lang="da-DK" dirty="0"/>
          </a:p>
        </p:txBody>
      </p:sp>
      <p:pic>
        <p:nvPicPr>
          <p:cNvPr id="4" name="Pladsholder til indhold 8" descr="Et billede, der indeholder clipart, Grafik, Børnekunst, tegneserie&#10;&#10;Automatisk genereret beskrivelse">
            <a:extLst>
              <a:ext uri="{FF2B5EF4-FFF2-40B4-BE49-F238E27FC236}">
                <a16:creationId xmlns:a16="http://schemas.microsoft.com/office/drawing/2014/main" id="{A598F25B-5504-55A9-5E41-385D5E662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5" r="3337"/>
          <a:stretch/>
        </p:blipFill>
        <p:spPr>
          <a:xfrm>
            <a:off x="9591675" y="4615411"/>
            <a:ext cx="1762125" cy="147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03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F3195A7-0434-28C9-FEC4-A1624EBEAE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Krav i arbejdet og det psykiske arbejdsmiljø </a:t>
            </a:r>
          </a:p>
        </p:txBody>
      </p:sp>
      <p:pic>
        <p:nvPicPr>
          <p:cNvPr id="4" name="Pladsholder til indhold 3">
            <a:extLst>
              <a:ext uri="{FF2B5EF4-FFF2-40B4-BE49-F238E27FC236}">
                <a16:creationId xmlns:a16="http://schemas.microsoft.com/office/drawing/2014/main" id="{D78269EF-0F38-24E4-51C4-B2AE066A9C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03320" y="1641889"/>
            <a:ext cx="3724249" cy="436618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34286B88-F34D-5B1D-A6DA-90FDB2552E8A}"/>
              </a:ext>
            </a:extLst>
          </p:cNvPr>
          <p:cNvSpPr txBox="1"/>
          <p:nvPr/>
        </p:nvSpPr>
        <p:spPr>
          <a:xfrm>
            <a:off x="990600" y="1714658"/>
            <a:ext cx="27127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Stor arbejdsmængde og tidspres</a:t>
            </a:r>
          </a:p>
          <a:p>
            <a:r>
              <a:rPr lang="da-DK" dirty="0"/>
              <a:t>Uklare krav og modstridende krav i arbejdet</a:t>
            </a:r>
          </a:p>
          <a:p>
            <a:r>
              <a:rPr lang="da-DK" dirty="0"/>
              <a:t>Høje følelsesmæssige krav i arbejdet med mennesker</a:t>
            </a:r>
          </a:p>
          <a:p>
            <a:r>
              <a:rPr lang="da-DK" dirty="0"/>
              <a:t>Krænkende handlinger, mobning og seksuel chikane</a:t>
            </a:r>
          </a:p>
          <a:p>
            <a:r>
              <a:rPr lang="da-DK" dirty="0"/>
              <a:t>Arbejdsrelateret vold</a:t>
            </a:r>
          </a:p>
          <a:p>
            <a:r>
              <a:rPr lang="da-DK" dirty="0"/>
              <a:t>Større forandringer</a:t>
            </a:r>
          </a:p>
          <a:p>
            <a:endParaRPr lang="da-DK" dirty="0"/>
          </a:p>
          <a:p>
            <a:r>
              <a:rPr lang="da-DK" dirty="0"/>
              <a:t>(ikke udtømmende liste)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50F59EA7-2256-D306-76DF-8EF74B13C408}"/>
              </a:ext>
            </a:extLst>
          </p:cNvPr>
          <p:cNvSpPr txBox="1"/>
          <p:nvPr/>
        </p:nvSpPr>
        <p:spPr>
          <a:xfrm>
            <a:off x="7477151" y="1424324"/>
            <a:ext cx="37242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Klare rammer og mål for arbejdet – prioritering</a:t>
            </a:r>
          </a:p>
          <a:p>
            <a:r>
              <a:rPr lang="da-DK" dirty="0"/>
              <a:t>Enighed om kerneopgaven</a:t>
            </a:r>
          </a:p>
          <a:p>
            <a:r>
              <a:rPr lang="da-DK" dirty="0"/>
              <a:t>Afstemt kvalitetsniveau og ambitionsniveau </a:t>
            </a:r>
          </a:p>
          <a:p>
            <a:r>
              <a:rPr lang="da-DK" dirty="0"/>
              <a:t>Gode rammer for kollegahjælp</a:t>
            </a:r>
          </a:p>
          <a:p>
            <a:r>
              <a:rPr lang="da-DK" dirty="0"/>
              <a:t>Konstruktiv feedback og anerkendelse</a:t>
            </a:r>
          </a:p>
          <a:p>
            <a:r>
              <a:rPr lang="da-DK" dirty="0"/>
              <a:t>Systematisk forebyggelse af vold, trusler Ledelsesmæssig støtte/opbakning</a:t>
            </a:r>
          </a:p>
          <a:p>
            <a:r>
              <a:rPr lang="da-DK" dirty="0"/>
              <a:t>Velfungerende teamsamarbejde</a:t>
            </a:r>
          </a:p>
          <a:p>
            <a:r>
              <a:rPr lang="da-DK" dirty="0"/>
              <a:t>Tilpas grad af indflydelse</a:t>
            </a:r>
          </a:p>
          <a:p>
            <a:r>
              <a:rPr lang="da-DK" dirty="0"/>
              <a:t>Systematisk oplæring, introduktion</a:t>
            </a:r>
          </a:p>
          <a:p>
            <a:endParaRPr lang="da-DK" dirty="0"/>
          </a:p>
          <a:p>
            <a:r>
              <a:rPr lang="da-DK" dirty="0"/>
              <a:t>(Ikke udtømmende liste)</a:t>
            </a:r>
          </a:p>
        </p:txBody>
      </p:sp>
    </p:spTree>
    <p:extLst>
      <p:ext uri="{BB962C8B-B14F-4D97-AF65-F5344CB8AC3E}">
        <p14:creationId xmlns:p14="http://schemas.microsoft.com/office/powerpoint/2010/main" val="3618069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6E0464-28A4-E62E-CF59-3D0E7B101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41018"/>
            <a:ext cx="10515600" cy="642717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da-DK" sz="3700" b="1" dirty="0">
                <a:solidFill>
                  <a:schemeClr val="bg1"/>
                </a:solidFill>
                <a:latin typeface="+mn-lt"/>
              </a:rPr>
              <a:t>Lovgivningen om psykisk arbejdsmiljø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15AC93-9A19-5D17-439D-09EFB1F37C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0" y="1205890"/>
            <a:ext cx="6291441" cy="4989733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da-DK" sz="2133" b="1" dirty="0"/>
              <a:t>Arbejdsmiljøloven og bekendtgørelse om psykisk arbejdsmiljø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I bekendtgørelse om psykisk arbejdsmiljø opdeles ”psykisk arbejdsmiljø i følg. temaer: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1. Stor arbejdsmængde og tidspres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2. Uklare krav og modstridende krav i arbejdet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3. Høje følelsesmæssige krav i arbejdet med mennesker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4. krænkende handlinger, herunder mobning og seksuel chikane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da-DK" sz="2133" dirty="0"/>
              <a:t>5. Arbejdsrelateret vold (både på arbejde og uden for arbejdstid)</a:t>
            </a:r>
          </a:p>
          <a:p>
            <a:pPr marL="0" indent="0">
              <a:lnSpc>
                <a:spcPct val="100000"/>
              </a:lnSpc>
              <a:buNone/>
            </a:pPr>
            <a:endParaRPr lang="da-DK" sz="2133" dirty="0">
              <a:latin typeface="Klavika Bold" panose="020B0806040000020004"/>
            </a:endParaRPr>
          </a:p>
          <a:p>
            <a:pPr marL="0" indent="0">
              <a:lnSpc>
                <a:spcPct val="100000"/>
              </a:lnSpc>
              <a:buNone/>
            </a:pPr>
            <a:endParaRPr lang="da-DK" sz="2133" dirty="0">
              <a:latin typeface="Klavika Bold" panose="020B0806040000020004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E0B489C0-CE3A-4BC8-0821-2832BBA26C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40" r="2922"/>
          <a:stretch/>
        </p:blipFill>
        <p:spPr>
          <a:xfrm>
            <a:off x="6612821" y="1119674"/>
            <a:ext cx="5579179" cy="54864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20868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D37AC2-E3E9-A029-1697-82F4EC7E72A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22363"/>
            <a:ext cx="9144000" cy="2387600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da-DK" sz="1800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da-DK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F70317B-92F5-72B6-5C5D-A0350F00719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577" t="15405" r="27039" b="5243"/>
          <a:stretch/>
        </p:blipFill>
        <p:spPr>
          <a:xfrm>
            <a:off x="212690" y="134636"/>
            <a:ext cx="4638582" cy="65973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C09EAB8F-EF48-6C18-8A01-F7C0A2C869F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578" t="16366" r="26966" b="4855"/>
          <a:stretch/>
        </p:blipFill>
        <p:spPr>
          <a:xfrm>
            <a:off x="6013144" y="134636"/>
            <a:ext cx="4689263" cy="6605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Pil: højre 2">
            <a:extLst>
              <a:ext uri="{FF2B5EF4-FFF2-40B4-BE49-F238E27FC236}">
                <a16:creationId xmlns:a16="http://schemas.microsoft.com/office/drawing/2014/main" id="{62CB2E1E-0592-236C-4381-C91604E2EB1C}"/>
              </a:ext>
            </a:extLst>
          </p:cNvPr>
          <p:cNvSpPr/>
          <p:nvPr/>
        </p:nvSpPr>
        <p:spPr>
          <a:xfrm>
            <a:off x="5058420" y="3429000"/>
            <a:ext cx="747576" cy="370643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C0A27D80-B159-0F83-56EF-DD112FC4423C}"/>
              </a:ext>
            </a:extLst>
          </p:cNvPr>
          <p:cNvSpPr/>
          <p:nvPr/>
        </p:nvSpPr>
        <p:spPr>
          <a:xfrm>
            <a:off x="5667290" y="1343812"/>
            <a:ext cx="4638582" cy="2166151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66259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BC5E45-85BD-C172-73F8-6C292F484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71" y="276348"/>
            <a:ext cx="10515600" cy="602671"/>
          </a:xfrm>
        </p:spPr>
        <p:txBody>
          <a:bodyPr>
            <a:normAutofit fontScale="90000"/>
          </a:bodyPr>
          <a:lstStyle/>
          <a:p>
            <a:r>
              <a:rPr lang="da-DK"/>
              <a:t>Krav i arbejdet – Albertslund Kommune 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418223F7-CBC0-97A8-22D8-358A94CF3C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418" t="14240" r="18546" b="5501"/>
          <a:stretch/>
        </p:blipFill>
        <p:spPr>
          <a:xfrm>
            <a:off x="133164" y="1005471"/>
            <a:ext cx="6587232" cy="5714925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FB917823-F75C-D5E8-E1AF-05CDD58872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660" t="14661" r="22816" b="8220"/>
          <a:stretch/>
        </p:blipFill>
        <p:spPr>
          <a:xfrm>
            <a:off x="6720396" y="1085371"/>
            <a:ext cx="5184559" cy="5288798"/>
          </a:xfrm>
          <a:prstGeom prst="rect">
            <a:avLst/>
          </a:prstGeom>
        </p:spPr>
      </p:pic>
      <p:sp>
        <p:nvSpPr>
          <p:cNvPr id="12" name="Ellipse 11">
            <a:extLst>
              <a:ext uri="{FF2B5EF4-FFF2-40B4-BE49-F238E27FC236}">
                <a16:creationId xmlns:a16="http://schemas.microsoft.com/office/drawing/2014/main" id="{36FC9112-D905-27E6-0341-73BE84A49C48}"/>
              </a:ext>
            </a:extLst>
          </p:cNvPr>
          <p:cNvSpPr/>
          <p:nvPr/>
        </p:nvSpPr>
        <p:spPr>
          <a:xfrm>
            <a:off x="412071" y="3630967"/>
            <a:ext cx="2544193" cy="7901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7706B8C-1D32-BA6D-B630-1AE54F4F814E}"/>
              </a:ext>
            </a:extLst>
          </p:cNvPr>
          <p:cNvSpPr/>
          <p:nvPr/>
        </p:nvSpPr>
        <p:spPr>
          <a:xfrm>
            <a:off x="3235171" y="3719744"/>
            <a:ext cx="3396448" cy="12606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232F284-B423-282A-1C91-105A799B440C}"/>
              </a:ext>
            </a:extLst>
          </p:cNvPr>
          <p:cNvSpPr/>
          <p:nvPr/>
        </p:nvSpPr>
        <p:spPr>
          <a:xfrm>
            <a:off x="3426780" y="5637320"/>
            <a:ext cx="3293616" cy="6569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5D06E69F-BE7B-A44F-F626-701E32FF5658}"/>
              </a:ext>
            </a:extLst>
          </p:cNvPr>
          <p:cNvSpPr/>
          <p:nvPr/>
        </p:nvSpPr>
        <p:spPr>
          <a:xfrm>
            <a:off x="6631618" y="5211192"/>
            <a:ext cx="1970843" cy="56143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8057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Besøgsteam font">
      <a:majorFont>
        <a:latin typeface="Klavika Bold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øgsteam-skabelon-igang" id="{FC3E6762-C633-44E1-B67B-4D707A076FAF}" vid="{BC0566FF-17A3-45D6-B01F-A340A589DC61}"/>
    </a:ext>
  </a:extLst>
</a:theme>
</file>

<file path=ppt/theme/theme2.xml><?xml version="1.0" encoding="utf-8"?>
<a:theme xmlns:a="http://schemas.openxmlformats.org/drawingml/2006/main" name="Office Theme">
  <a:themeElements>
    <a:clrScheme name="Besøgsteam farvepalette">
      <a:dk1>
        <a:sysClr val="windowText" lastClr="000000"/>
      </a:dk1>
      <a:lt1>
        <a:sysClr val="window" lastClr="FFFFFF"/>
      </a:lt1>
      <a:dk2>
        <a:srgbClr val="3C6E87"/>
      </a:dk2>
      <a:lt2>
        <a:srgbClr val="F2F2F2"/>
      </a:lt2>
      <a:accent1>
        <a:srgbClr val="3C6E87"/>
      </a:accent1>
      <a:accent2>
        <a:srgbClr val="01A0A4"/>
      </a:accent2>
      <a:accent3>
        <a:srgbClr val="96C31E"/>
      </a:accent3>
      <a:accent4>
        <a:srgbClr val="95CDDC"/>
      </a:accent4>
      <a:accent5>
        <a:srgbClr val="D3D2BE"/>
      </a:accent5>
      <a:accent6>
        <a:srgbClr val="FFE264"/>
      </a:accent6>
      <a:hlink>
        <a:srgbClr val="EB5A0B"/>
      </a:hlink>
      <a:folHlink>
        <a:srgbClr val="F59B00"/>
      </a:folHlink>
    </a:clrScheme>
    <a:fontScheme name="Besøgsteam font">
      <a:majorFont>
        <a:latin typeface="Klavika Bold"/>
        <a:ea typeface=""/>
        <a:cs typeface=""/>
      </a:majorFont>
      <a:minorFont>
        <a:latin typeface="Klavika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søgsteam-skabelon-igang" id="{FC3E6762-C633-44E1-B67B-4D707A076FAF}" vid="{1B64225C-0922-42A2-A3D5-7068E100909B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614753d-56ab-4c42-bab7-4ccb035b48f7" xsi:nil="true"/>
    <lcf76f155ced4ddcb4097134ff3c332f xmlns="92ecdea6-df05-4245-ad13-a4e077775315">
      <Terms xmlns="http://schemas.microsoft.com/office/infopath/2007/PartnerControls"/>
    </lcf76f155ced4ddcb4097134ff3c332f>
    <SharedWithUsers xmlns="f614753d-56ab-4c42-bab7-4ccb035b48f7">
      <UserInfo>
        <DisplayName>Trine Juel Billum</DisplayName>
        <AccountId>51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D202172A6954408F5BE23ABD884B73" ma:contentTypeVersion="13" ma:contentTypeDescription="Create a new document." ma:contentTypeScope="" ma:versionID="1f9f41e61b6f9ed62f631af37340eabf">
  <xsd:schema xmlns:xsd="http://www.w3.org/2001/XMLSchema" xmlns:xs="http://www.w3.org/2001/XMLSchema" xmlns:p="http://schemas.microsoft.com/office/2006/metadata/properties" xmlns:ns2="92ecdea6-df05-4245-ad13-a4e077775315" xmlns:ns3="f614753d-56ab-4c42-bab7-4ccb035b48f7" targetNamespace="http://schemas.microsoft.com/office/2006/metadata/properties" ma:root="true" ma:fieldsID="a6a29e9b5eb8e5e298bece31b28e371b" ns2:_="" ns3:_="">
    <xsd:import namespace="92ecdea6-df05-4245-ad13-a4e077775315"/>
    <xsd:import namespace="f614753d-56ab-4c42-bab7-4ccb035b48f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ecdea6-df05-4245-ad13-a4e0777753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b059fb8e-7674-4007-8b0c-c8fa4fecaf5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14753d-56ab-4c42-bab7-4ccb035b48f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d3d46600-f5e4-4530-b8c3-cef917336838}" ma:internalName="TaxCatchAll" ma:showField="CatchAllData" ma:web="f614753d-56ab-4c42-bab7-4ccb035b48f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8111453-56C2-4A6D-B1EA-BF963D7FE581}">
  <ds:schemaRefs>
    <ds:schemaRef ds:uri="http://schemas.microsoft.com/office/2006/documentManagement/types"/>
    <ds:schemaRef ds:uri="92ecdea6-df05-4245-ad13-a4e077775315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f614753d-56ab-4c42-bab7-4ccb035b48f7"/>
    <ds:schemaRef ds:uri="http://www.w3.org/XML/1998/namespace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E8B20A38-7F02-47FB-B275-600A71DEB73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4361B9-E9CF-4734-B945-CCD9235BAFF1}">
  <ds:schemaRefs>
    <ds:schemaRef ds:uri="92ecdea6-df05-4245-ad13-a4e077775315"/>
    <ds:schemaRef ds:uri="f614753d-56ab-4c42-bab7-4ccb035b48f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1309</Words>
  <Application>Microsoft Office PowerPoint</Application>
  <PresentationFormat>Widescreen</PresentationFormat>
  <Paragraphs>218</Paragraphs>
  <Slides>39</Slides>
  <Notes>34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39</vt:i4>
      </vt:variant>
    </vt:vector>
  </HeadingPairs>
  <TitlesOfParts>
    <vt:vector size="47" baseType="lpstr">
      <vt:lpstr>Arial</vt:lpstr>
      <vt:lpstr>Calibri</vt:lpstr>
      <vt:lpstr>Klavika Bold</vt:lpstr>
      <vt:lpstr>Klavika Light</vt:lpstr>
      <vt:lpstr>Klavika Regular</vt:lpstr>
      <vt:lpstr>Tahoma</vt:lpstr>
      <vt:lpstr>Custom Design</vt:lpstr>
      <vt:lpstr>Office Theme</vt:lpstr>
      <vt:lpstr>  Krav i arbejdet   – mening, klarhed og beredskab </vt:lpstr>
      <vt:lpstr>Velkomst  Henrik Harder, kommunaldirektør </vt:lpstr>
      <vt:lpstr>Hvem er vi?</vt:lpstr>
      <vt:lpstr>Krav i arbejdet fredag 9. juni 2023 kl. 8.30-14.00 </vt:lpstr>
      <vt:lpstr>Krav i arbejdet – jeres APV og handleplaner</vt:lpstr>
      <vt:lpstr>Krav i arbejdet og det psykiske arbejdsmiljø </vt:lpstr>
      <vt:lpstr>Lovgivningen om psykisk arbejdsmiljø </vt:lpstr>
      <vt:lpstr> </vt:lpstr>
      <vt:lpstr>Krav i arbejdet – Albertslund Kommune </vt:lpstr>
      <vt:lpstr>Positive faktorer i det psykiske arbejdsmiljø</vt:lpstr>
      <vt:lpstr>Endnu en positiv faktor: restitution …</vt:lpstr>
      <vt:lpstr>PowerPoint-præsentation</vt:lpstr>
      <vt:lpstr>Pause …</vt:lpstr>
      <vt:lpstr>Mening, klarhed og beredskab … </vt:lpstr>
      <vt:lpstr>Mening …</vt:lpstr>
      <vt:lpstr>PowerPoint-præsentation</vt:lpstr>
      <vt:lpstr>Det organisatoriske fællesskab – værktøj 1 </vt:lpstr>
      <vt:lpstr>Klarhed …</vt:lpstr>
      <vt:lpstr>Dialogøvelse om forventninger til standard</vt:lpstr>
      <vt:lpstr>Dialog – forventninger til standard</vt:lpstr>
      <vt:lpstr>Beredskab …</vt:lpstr>
      <vt:lpstr>Sæt ord og handling på den gode faglige hjælp </vt:lpstr>
      <vt:lpstr>Overvej for dig selv og notér evt. ned …</vt:lpstr>
      <vt:lpstr>Lige om snart jer og jeres handleplaner …</vt:lpstr>
      <vt:lpstr>Handleplansarbejde i egen TRIO/AMG</vt:lpstr>
      <vt:lpstr>Handleplansarbejde  i egen TRIO/AMG</vt:lpstr>
      <vt:lpstr>Mikropause</vt:lpstr>
      <vt:lpstr>Frokost</vt:lpstr>
      <vt:lpstr>Velkommen tilbage …</vt:lpstr>
      <vt:lpstr>Lidt til os … tak </vt:lpstr>
      <vt:lpstr>Planlæg jeres arbejde med et årshjul</vt:lpstr>
      <vt:lpstr>Jeres årshjul ud for det videre APV-arbejde?</vt:lpstr>
      <vt:lpstr> Hvorfor er det en fordel af planlægge med et årshjul?</vt:lpstr>
      <vt:lpstr>Jeres handleplaner – holde fast og kvalificere</vt:lpstr>
      <vt:lpstr>Jeres handleplaner – holde fast og kvalificere</vt:lpstr>
      <vt:lpstr>Jeres handleplaner – holde fast og kvalificere</vt:lpstr>
      <vt:lpstr>PowerPoint-præsentation</vt:lpstr>
      <vt:lpstr>Afrunding  Henrik Harder, kommunaldirektør </vt:lpstr>
      <vt:lpstr>Tak for i dag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TEMADAG OM ARBEJDSMILJØ,  Voksne, Job og Handicap i Aarhus Kommune 10. maj 2022    BFA’s besøgsteam</dc:title>
  <dc:creator>Stig Ingemann Sørensen</dc:creator>
  <cp:lastModifiedBy>Susanne Nilherd Halle</cp:lastModifiedBy>
  <cp:revision>4</cp:revision>
  <cp:lastPrinted>2023-06-08T20:10:35Z</cp:lastPrinted>
  <dcterms:created xsi:type="dcterms:W3CDTF">2022-05-04T11:35:51Z</dcterms:created>
  <dcterms:modified xsi:type="dcterms:W3CDTF">2023-06-09T06:00:04Z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0x010100FCD202172A6954408F5BE23ABD884B73</vt:lpwstr>
  </property>
  <property fmtid="{D5CDD505-2E9C-101B-9397-08002B2CF9AE}" pid="3" name="Order">
    <vt:r8>40235800</vt:r8>
  </property>
  <property fmtid="{D5CDD505-2E9C-101B-9397-08002B2CF9AE}" pid="4" name="MediaServiceImageTags">
    <vt:lpwstr/>
  </property>
</Properties>
</file>