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549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255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529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152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890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679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825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611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4326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97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819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AC348-7016-4ACC-9E6C-48530CA02A32}" type="datetimeFigureOut">
              <a:rPr lang="da-DK" smtClean="0"/>
              <a:t>30-06-2016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FD7F7-82B8-4577-A451-42E39E228B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834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1602" y="23184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a-DK" sz="3200" b="1" dirty="0">
                <a:solidFill>
                  <a:srgbClr val="C00000"/>
                </a:solidFill>
              </a:rPr>
              <a:t>Stresstrappen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714602" y="6370205"/>
            <a:ext cx="1636274" cy="371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 algn="ctr">
              <a:spcBef>
                <a:spcPts val="630"/>
              </a:spcBef>
              <a:spcAft>
                <a:spcPts val="0"/>
              </a:spcAft>
            </a:pPr>
            <a:r>
              <a:rPr lang="da-DK" sz="1600" kern="1200" dirty="0">
                <a:solidFill>
                  <a:srgbClr val="A50021"/>
                </a:solidFill>
                <a:effectLst/>
                <a:latin typeface="Calibri"/>
                <a:ea typeface="Times New Roman"/>
                <a:cs typeface="Times New Roman"/>
              </a:rPr>
              <a:t>Alvorlig stress</a:t>
            </a:r>
            <a:endParaRPr lang="da-DK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 rot="16200000">
            <a:off x="-383157" y="2418705"/>
            <a:ext cx="1315308" cy="333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>
              <a:spcBef>
                <a:spcPts val="630"/>
              </a:spcBef>
              <a:spcAft>
                <a:spcPts val="0"/>
              </a:spcAft>
            </a:pPr>
            <a:r>
              <a:rPr lang="da-DK" sz="1600" kern="120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Effektivitet</a:t>
            </a:r>
            <a:r>
              <a:rPr lang="da-DK" kern="1200">
                <a:solidFill>
                  <a:srgbClr val="A50021"/>
                </a:solidFill>
                <a:effectLst/>
                <a:latin typeface="Calibri"/>
                <a:ea typeface="Times New Roman"/>
                <a:cs typeface="Times New Roman"/>
              </a:rPr>
              <a:t> </a:t>
            </a:r>
            <a:endParaRPr lang="da-DK" sz="2000">
              <a:effectLst/>
              <a:latin typeface="Times New Roman"/>
              <a:ea typeface="Times New Roman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67544" y="2442324"/>
            <a:ext cx="1702272" cy="392788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a-DK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Krav og ressourcer balancerer</a:t>
            </a:r>
            <a:endParaRPr lang="da-DK" sz="2000" b="1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Høj aktivitet og potentiel kvalitet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Motivation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Fagligt engagement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Arbejdsglæde og følelse af kontrol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Højt energiniveau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Nærmeste udviklings- og  udfordringszone</a:t>
            </a:r>
            <a:endParaRPr lang="da-DK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051721" y="2996952"/>
            <a:ext cx="1645751" cy="339574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noAutofit/>
          </a:bodyPr>
          <a:lstStyle/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 Begyndende pres</a:t>
            </a:r>
            <a:endParaRPr lang="da-DK" sz="2400" b="1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Kvaliteten </a:t>
            </a: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reduceres en smule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Tendens </a:t>
            </a: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til uklarhed og manglende overblik 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Risiko </a:t>
            </a: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for konflikter i teamet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Begyndende </a:t>
            </a: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stresssymptomer: </a:t>
            </a:r>
            <a:b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</a:b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fx </a:t>
            </a: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spise, gå og tale hurtigere,          irritabilitet</a:t>
            </a:r>
            <a:endParaRPr lang="da-DK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635896" y="3243352"/>
            <a:ext cx="1723256" cy="314934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90000"/>
          <a:lstStyle/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Vedvarende pres</a:t>
            </a:r>
            <a:endParaRPr lang="da-DK" sz="2400" b="1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Oplevelse af </a:t>
            </a: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manglende </a:t>
            </a: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kompetencer </a:t>
            </a:r>
            <a:endParaRPr lang="da-DK" sz="1200" dirty="0">
              <a:latin typeface="Times New Roman"/>
              <a:ea typeface="Times New Roman"/>
            </a:endParaRPr>
          </a:p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Tro </a:t>
            </a: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på egne evner svinder 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Dårlig prioritering og flere fejl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spcBef>
                <a:spcPts val="540"/>
              </a:spcBef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Stresssymptomer fx </a:t>
            </a: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søvnbesvær</a:t>
            </a: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, hoved- og mavepine, manglende energi, bekymringer</a:t>
            </a:r>
            <a:endParaRPr lang="da-DK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292080" y="3520738"/>
            <a:ext cx="1710554" cy="2871956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Langvarigt pres</a:t>
            </a:r>
            <a:endParaRPr lang="da-DK" sz="2400" b="1" dirty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Ineffektivitet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Brandslukning  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Lav trivsel, tristhed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Sygefravær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Alvorlige stress-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symptomer: Fysiske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og psykiske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sammenbrud</a:t>
            </a:r>
            <a:endParaRPr lang="da-DK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3809697" y="2831628"/>
            <a:ext cx="1493410" cy="371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 algn="ctr">
              <a:spcBef>
                <a:spcPts val="630"/>
              </a:spcBef>
              <a:spcAft>
                <a:spcPts val="0"/>
              </a:spcAft>
            </a:pPr>
            <a:r>
              <a:rPr lang="da-DK" b="1" kern="1200" dirty="0">
                <a:solidFill>
                  <a:srgbClr val="A50021"/>
                </a:solidFill>
                <a:effectLst/>
                <a:latin typeface="Calibri"/>
                <a:ea typeface="Times New Roman"/>
                <a:cs typeface="Times New Roman"/>
              </a:rPr>
              <a:t>Overophedet</a:t>
            </a:r>
            <a:endParaRPr lang="da-DK" sz="24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5303107" y="3097630"/>
            <a:ext cx="1492140" cy="371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 algn="ctr">
              <a:spcBef>
                <a:spcPts val="630"/>
              </a:spcBef>
              <a:spcAft>
                <a:spcPts val="0"/>
              </a:spcAft>
            </a:pPr>
            <a:r>
              <a:rPr lang="da-DK" b="1" kern="1200" dirty="0">
                <a:solidFill>
                  <a:srgbClr val="FFC000"/>
                </a:solidFill>
                <a:effectLst/>
                <a:latin typeface="Calibri"/>
                <a:ea typeface="Times New Roman"/>
                <a:cs typeface="Times New Roman"/>
              </a:rPr>
              <a:t>Nedsmeltet</a:t>
            </a:r>
            <a:endParaRPr lang="da-DK" sz="2400" b="1" dirty="0">
              <a:solidFill>
                <a:srgbClr val="FFC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7035480" y="3520738"/>
            <a:ext cx="1492140" cy="371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 algn="ctr">
              <a:spcBef>
                <a:spcPts val="630"/>
              </a:spcBef>
              <a:spcAft>
                <a:spcPts val="0"/>
              </a:spcAft>
            </a:pPr>
            <a:r>
              <a:rPr lang="da-DK" b="1" kern="1200" dirty="0">
                <a:solidFill>
                  <a:schemeClr val="bg1">
                    <a:lumMod val="65000"/>
                  </a:schemeClr>
                </a:solidFill>
                <a:effectLst/>
                <a:latin typeface="Calibri"/>
                <a:ea typeface="Times New Roman"/>
                <a:cs typeface="Times New Roman"/>
              </a:rPr>
              <a:t>Udbrændt</a:t>
            </a:r>
            <a:endParaRPr lang="da-DK" sz="2400" b="1" dirty="0">
              <a:solidFill>
                <a:schemeClr val="bg1">
                  <a:lumMod val="6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  <p:cxnSp>
        <p:nvCxnSpPr>
          <p:cNvPr id="15" name="Line 16"/>
          <p:cNvCxnSpPr/>
          <p:nvPr/>
        </p:nvCxnSpPr>
        <p:spPr bwMode="auto">
          <a:xfrm flipV="1">
            <a:off x="441491" y="2224129"/>
            <a:ext cx="20887" cy="419711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123728" y="2512213"/>
            <a:ext cx="1497854" cy="371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 algn="ctr">
              <a:spcBef>
                <a:spcPts val="630"/>
              </a:spcBef>
              <a:spcAft>
                <a:spcPts val="0"/>
              </a:spcAft>
            </a:pPr>
            <a:r>
              <a:rPr lang="da-DK" b="1" kern="1200" dirty="0">
                <a:solidFill>
                  <a:srgbClr val="7030A0"/>
                </a:solidFill>
                <a:effectLst/>
                <a:latin typeface="Calibri"/>
                <a:ea typeface="Times New Roman"/>
                <a:cs typeface="Times New Roman"/>
              </a:rPr>
              <a:t>Opvarmet</a:t>
            </a:r>
            <a:endParaRPr lang="da-DK" sz="2400" b="1" dirty="0">
              <a:solidFill>
                <a:srgbClr val="7030A0"/>
              </a:solidFill>
              <a:effectLst/>
              <a:latin typeface="Times New Roman"/>
              <a:ea typeface="Times New Roman"/>
            </a:endParaRPr>
          </a:p>
        </p:txBody>
      </p:sp>
      <p:cxnSp>
        <p:nvCxnSpPr>
          <p:cNvPr id="17" name="Line 19"/>
          <p:cNvCxnSpPr/>
          <p:nvPr/>
        </p:nvCxnSpPr>
        <p:spPr bwMode="auto">
          <a:xfrm flipV="1">
            <a:off x="251520" y="6398254"/>
            <a:ext cx="8856984" cy="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1163679" y="6370200"/>
            <a:ext cx="2097251" cy="371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>
              <a:spcBef>
                <a:spcPts val="630"/>
              </a:spcBef>
              <a:spcAft>
                <a:spcPts val="0"/>
              </a:spcAft>
            </a:pPr>
            <a:r>
              <a:rPr lang="da-DK" sz="1600" kern="120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Trivsel</a:t>
            </a:r>
            <a:endParaRPr lang="da-DK" sz="2000">
              <a:effectLst/>
              <a:latin typeface="Times New Roman"/>
              <a:ea typeface="Times New Roman"/>
            </a:endParaRP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6948264" y="3891903"/>
            <a:ext cx="1944216" cy="248942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Massivt og langvarigt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pres</a:t>
            </a:r>
            <a:endParaRPr lang="da-DK" sz="2400" b="1" dirty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Kognitivt og </a:t>
            </a:r>
            <a:r>
              <a:rPr lang="da-DK" sz="1200" kern="1200" dirty="0" err="1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følelsesmæs</a:t>
            </a: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-</a:t>
            </a:r>
            <a:endParaRPr lang="da-DK" sz="1200" dirty="0" smtClean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sigt flad og udbrændt</a:t>
            </a:r>
            <a:endParaRPr lang="da-DK" sz="1200" dirty="0" smtClean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Markant </a:t>
            </a: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nedsat </a:t>
            </a: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arbejdsevne</a:t>
            </a:r>
            <a:endParaRPr lang="da-DK" sz="1200" dirty="0">
              <a:effectLst/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da-DK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Typisk </a:t>
            </a:r>
            <a:r>
              <a:rPr lang="da-DK" sz="12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langtidssygemelding</a:t>
            </a:r>
            <a:endParaRPr lang="da-DK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62379" y="2068165"/>
            <a:ext cx="1497855" cy="371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 algn="ctr">
              <a:spcBef>
                <a:spcPts val="630"/>
              </a:spcBef>
              <a:spcAft>
                <a:spcPts val="0"/>
              </a:spcAft>
            </a:pPr>
            <a:r>
              <a:rPr lang="da-DK" b="1" kern="1200" dirty="0">
                <a:solidFill>
                  <a:srgbClr val="0070C0"/>
                </a:solidFill>
                <a:effectLst/>
                <a:latin typeface="Calibri"/>
                <a:ea typeface="Times New Roman"/>
                <a:cs typeface="Times New Roman"/>
              </a:rPr>
              <a:t>Tempereret</a:t>
            </a:r>
            <a:endParaRPr lang="da-DK" sz="2400" b="1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94" y="1801967"/>
            <a:ext cx="1309688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761" y="2465591"/>
            <a:ext cx="1138885" cy="853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123" y="1159384"/>
            <a:ext cx="1217677" cy="768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ktangel 2"/>
          <p:cNvSpPr/>
          <p:nvPr/>
        </p:nvSpPr>
        <p:spPr>
          <a:xfrm>
            <a:off x="5455273" y="231844"/>
            <a:ext cx="31604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da-DK" sz="1200" smtClean="0"/>
              <a:t>Kilde:  </a:t>
            </a:r>
            <a:r>
              <a:rPr lang="da-DK" sz="1200"/>
              <a:t>Malene Friis Andersen &amp; </a:t>
            </a:r>
            <a:r>
              <a:rPr lang="da-DK" sz="1200"/>
              <a:t>Marie </a:t>
            </a:r>
            <a:r>
              <a:rPr lang="da-DK" sz="1200" smtClean="0"/>
              <a:t>Kingston:</a:t>
            </a:r>
          </a:p>
          <a:p>
            <a:pPr algn="r"/>
            <a:r>
              <a:rPr lang="da-DK" sz="1200"/>
              <a:t>S</a:t>
            </a:r>
            <a:r>
              <a:rPr lang="da-DK" sz="1200" smtClean="0"/>
              <a:t>top </a:t>
            </a:r>
            <a:r>
              <a:rPr lang="da-DK" sz="1200"/>
              <a:t>stress - håndbog for ledere</a:t>
            </a:r>
          </a:p>
        </p:txBody>
      </p:sp>
    </p:spTree>
    <p:extLst>
      <p:ext uri="{BB962C8B-B14F-4D97-AF65-F5344CB8AC3E}">
        <p14:creationId xmlns:p14="http://schemas.microsoft.com/office/powerpoint/2010/main" val="2010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6" grpId="0"/>
      <p:bldP spid="19" grpId="0" animBg="1"/>
      <p:bldP spid="20" grpId="0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Skærmshow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Stresstrappen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Stresstrappen</dc:title>
  <dc:creator>Ingelise Hermund</dc:creator>
  <cp:lastModifiedBy>Ingelise Hermund</cp:lastModifiedBy>
  <cp:revision>1</cp:revision>
  <dcterms:created xsi:type="dcterms:W3CDTF">2016-06-30T13:52:38Z</dcterms:created>
  <dcterms:modified xsi:type="dcterms:W3CDTF">2016-06-30T13:53:04Z</dcterms:modified>
</cp:coreProperties>
</file>